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60"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88" r:id="rId11"/>
    <p:sldId id="265" r:id="rId12"/>
    <p:sldId id="266" r:id="rId13"/>
    <p:sldId id="267" r:id="rId14"/>
    <p:sldId id="286" r:id="rId15"/>
    <p:sldId id="268" r:id="rId16"/>
    <p:sldId id="269" r:id="rId17"/>
    <p:sldId id="270" r:id="rId18"/>
    <p:sldId id="271" r:id="rId19"/>
    <p:sldId id="272" r:id="rId20"/>
    <p:sldId id="287"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9" r:id="rId34"/>
    <p:sldId id="285" r:id="rId35"/>
    <p:sldId id="290" r:id="rId36"/>
    <p:sldId id="291" r:id="rId37"/>
    <p:sldId id="292" r:id="rId38"/>
    <p:sldId id="293" r:id="rId39"/>
    <p:sldId id="294" r:id="rId40"/>
  </p:sldIdLst>
  <p:sldSz cx="12192000" cy="6858000"/>
  <p:notesSz cx="6858000" cy="9144000"/>
  <p:defaultTextStyle>
    <a:defPPr>
      <a:defRPr lang="fa-I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9912" autoAdjust="0"/>
  </p:normalViewPr>
  <p:slideViewPr>
    <p:cSldViewPr snapToGrid="0">
      <p:cViewPr>
        <p:scale>
          <a:sx n="66" d="100"/>
          <a:sy n="66" d="100"/>
        </p:scale>
        <p:origin x="2256" y="6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934604-9460-4BF9-9D1D-9C45208C5A4F}" type="doc">
      <dgm:prSet loTypeId="urn:microsoft.com/office/officeart/2005/8/layout/vProcess5" loCatId="process" qsTypeId="urn:microsoft.com/office/officeart/2005/8/quickstyle/simple1" qsCatId="simple" csTypeId="urn:microsoft.com/office/officeart/2005/8/colors/accent0_2" csCatId="mainScheme" phldr="1"/>
      <dgm:spPr/>
    </dgm:pt>
    <dgm:pt modelId="{61621603-654D-4028-8DFC-15C0143897AA}">
      <dgm:prSet phldrT="[Text]" custT="1"/>
      <dgm:spPr/>
      <dgm:t>
        <a:bodyPr/>
        <a:lstStyle/>
        <a:p>
          <a:pPr algn="ctr" rtl="1"/>
          <a:r>
            <a:rPr lang="fa-IR" sz="2000" u="sng" dirty="0">
              <a:solidFill>
                <a:schemeClr val="bg1"/>
              </a:solidFill>
              <a:cs typeface="B Nazanin" panose="00000400000000000000" pitchFamily="2" charset="-78"/>
            </a:rPr>
            <a:t>پیش پردازش و ارزیابی داده‌ها</a:t>
          </a:r>
          <a:r>
            <a:rPr lang="fa-IR" sz="2000" dirty="0">
              <a:solidFill>
                <a:schemeClr val="bg1"/>
              </a:solidFill>
              <a:cs typeface="B Nazanin" panose="00000400000000000000" pitchFamily="2" charset="-78"/>
            </a:rPr>
            <a:t>ی ارائه شده در مجموعه داده مورد ارزیابی</a:t>
          </a:r>
        </a:p>
      </dgm:t>
    </dgm:pt>
    <dgm:pt modelId="{306FEDF5-49BD-4A00-A3A2-30437FBE18F9}" type="parTrans" cxnId="{4B797901-0CB0-45BA-BE67-59F1E9BFFDD6}">
      <dgm:prSet/>
      <dgm:spPr/>
      <dgm:t>
        <a:bodyPr/>
        <a:lstStyle/>
        <a:p>
          <a:pPr algn="ctr" rtl="1"/>
          <a:endParaRPr lang="fa-IR" sz="1600"/>
        </a:p>
      </dgm:t>
    </dgm:pt>
    <dgm:pt modelId="{A1D0ED73-5659-44D3-A640-57507B5FE495}" type="sibTrans" cxnId="{4B797901-0CB0-45BA-BE67-59F1E9BFFDD6}">
      <dgm:prSet custT="1"/>
      <dgm:spPr/>
      <dgm:t>
        <a:bodyPr/>
        <a:lstStyle/>
        <a:p>
          <a:pPr algn="ctr" rtl="1"/>
          <a:endParaRPr lang="fa-IR" sz="1600"/>
        </a:p>
      </dgm:t>
    </dgm:pt>
    <dgm:pt modelId="{332ECB46-3FF9-46DA-8507-DFE7B8D11518}">
      <dgm:prSet phldrT="[Text]" custT="1"/>
      <dgm:spPr/>
      <dgm:t>
        <a:bodyPr/>
        <a:lstStyle/>
        <a:p>
          <a:pPr algn="ctr" rtl="1"/>
          <a:r>
            <a:rPr lang="fa-IR" sz="1800" u="sng" dirty="0">
              <a:solidFill>
                <a:schemeClr val="bg1"/>
              </a:solidFill>
              <a:cs typeface="B Nazanin" panose="00000400000000000000" pitchFamily="2" charset="-78"/>
            </a:rPr>
            <a:t>ارزیابی پارامترها</a:t>
          </a:r>
          <a:r>
            <a:rPr lang="fa-IR" sz="1800" dirty="0">
              <a:solidFill>
                <a:schemeClr val="bg1"/>
              </a:solidFill>
              <a:cs typeface="B Nazanin" panose="00000400000000000000" pitchFamily="2" charset="-78"/>
            </a:rPr>
            <a:t>ی قابلیت اطمینان، طول ارتباطی بین اشیا، نرخ پردازنده مرکزی، پهنای باند و نرخ گذردهی به عنوان پارامترهای موثر در مصرف انرژی در هر شی</a:t>
          </a:r>
        </a:p>
      </dgm:t>
    </dgm:pt>
    <dgm:pt modelId="{6CE8EC80-E7B6-4C16-A185-DE14CA22EF1E}" type="parTrans" cxnId="{8BF91CFE-18B7-4000-AF3A-57C073438A97}">
      <dgm:prSet/>
      <dgm:spPr/>
      <dgm:t>
        <a:bodyPr/>
        <a:lstStyle/>
        <a:p>
          <a:pPr algn="ctr" rtl="1"/>
          <a:endParaRPr lang="fa-IR" sz="1600"/>
        </a:p>
      </dgm:t>
    </dgm:pt>
    <dgm:pt modelId="{2FBB67C9-2492-497E-B5EC-013FCC439C19}" type="sibTrans" cxnId="{8BF91CFE-18B7-4000-AF3A-57C073438A97}">
      <dgm:prSet custT="1"/>
      <dgm:spPr/>
      <dgm:t>
        <a:bodyPr/>
        <a:lstStyle/>
        <a:p>
          <a:pPr algn="ctr" rtl="1"/>
          <a:endParaRPr lang="fa-IR" sz="1600"/>
        </a:p>
      </dgm:t>
    </dgm:pt>
    <dgm:pt modelId="{46C45980-6A80-4ADA-83E4-63D361D77704}">
      <dgm:prSet phldrT="[Text]" custT="1"/>
      <dgm:spPr/>
      <dgm:t>
        <a:bodyPr/>
        <a:lstStyle/>
        <a:p>
          <a:pPr algn="ctr" rtl="1"/>
          <a:r>
            <a:rPr lang="fa-IR" sz="1800" u="sng" dirty="0">
              <a:solidFill>
                <a:schemeClr val="bg1"/>
              </a:solidFill>
              <a:cs typeface="B Nazanin" panose="00000400000000000000" pitchFamily="2" charset="-78"/>
            </a:rPr>
            <a:t>نرمال‎سازی پارامترهای ارزیابی شده</a:t>
          </a:r>
          <a:r>
            <a:rPr lang="fa-IR" sz="1800" dirty="0">
              <a:solidFill>
                <a:schemeClr val="bg1"/>
              </a:solidFill>
              <a:cs typeface="B Nazanin" panose="00000400000000000000" pitchFamily="2" charset="-78"/>
            </a:rPr>
            <a:t> با استفاده فرایندهای نرمال سازی و استفاده از پارامترهای نرمال شده به عنوان ورودی الگوریتم شبکه عصبی </a:t>
          </a:r>
          <a:r>
            <a:rPr lang="en-US" sz="1800" dirty="0">
              <a:solidFill>
                <a:schemeClr val="bg1"/>
              </a:solidFill>
              <a:cs typeface="B Nazanin" panose="00000400000000000000" pitchFamily="2" charset="-78"/>
            </a:rPr>
            <a:t>LSTM</a:t>
          </a:r>
          <a:endParaRPr lang="fa-IR" sz="1800" dirty="0">
            <a:solidFill>
              <a:schemeClr val="bg1"/>
            </a:solidFill>
            <a:cs typeface="B Nazanin" panose="00000400000000000000" pitchFamily="2" charset="-78"/>
          </a:endParaRPr>
        </a:p>
      </dgm:t>
    </dgm:pt>
    <dgm:pt modelId="{02057122-B62D-4E8B-A3CA-8B08FFE0850E}" type="parTrans" cxnId="{4FA76DEB-7B98-477B-B9F8-756AC3DC5889}">
      <dgm:prSet/>
      <dgm:spPr/>
      <dgm:t>
        <a:bodyPr/>
        <a:lstStyle/>
        <a:p>
          <a:pPr algn="ctr" rtl="1"/>
          <a:endParaRPr lang="fa-IR" sz="1600"/>
        </a:p>
      </dgm:t>
    </dgm:pt>
    <dgm:pt modelId="{81DE7046-35F6-4F18-AACB-00C1AA34BEA8}" type="sibTrans" cxnId="{4FA76DEB-7B98-477B-B9F8-756AC3DC5889}">
      <dgm:prSet custT="1"/>
      <dgm:spPr/>
      <dgm:t>
        <a:bodyPr/>
        <a:lstStyle/>
        <a:p>
          <a:pPr algn="ctr" rtl="1"/>
          <a:endParaRPr lang="fa-IR" sz="1600"/>
        </a:p>
      </dgm:t>
    </dgm:pt>
    <dgm:pt modelId="{FE9E8758-4220-4267-AE98-E15F4E9BEFEC}">
      <dgm:prSet phldrT="[Text]" custT="1"/>
      <dgm:spPr/>
      <dgm:t>
        <a:bodyPr/>
        <a:lstStyle/>
        <a:p>
          <a:pPr algn="ctr" rtl="1"/>
          <a:r>
            <a:rPr lang="fa-IR" sz="1800" u="sng" dirty="0">
              <a:solidFill>
                <a:schemeClr val="bg1"/>
              </a:solidFill>
              <a:cs typeface="B Nazanin" panose="00000400000000000000" pitchFamily="2" charset="-78"/>
            </a:rPr>
            <a:t>طبقه‌بندی منابع</a:t>
          </a:r>
          <a:r>
            <a:rPr lang="fa-IR" sz="1800" dirty="0">
              <a:solidFill>
                <a:schemeClr val="bg1"/>
              </a:solidFill>
              <a:cs typeface="B Nazanin" panose="00000400000000000000" pitchFamily="2" charset="-78"/>
            </a:rPr>
            <a:t> با استفاده از مدل الگوریتم شبکه عصبی </a:t>
          </a:r>
          <a:r>
            <a:rPr lang="en-US" sz="1800" dirty="0">
              <a:solidFill>
                <a:schemeClr val="bg1"/>
              </a:solidFill>
              <a:cs typeface="B Nazanin" panose="00000400000000000000" pitchFamily="2" charset="-78"/>
            </a:rPr>
            <a:t>LSTM</a:t>
          </a:r>
          <a:r>
            <a:rPr lang="fa-IR" sz="1800" dirty="0">
              <a:solidFill>
                <a:schemeClr val="bg1"/>
              </a:solidFill>
              <a:cs typeface="B Nazanin" panose="00000400000000000000" pitchFamily="2" charset="-78"/>
            </a:rPr>
            <a:t> و اجرای فرایند زمابندی در محیط محاسبات مه و لبه با استفاده از روش پیشنهادی</a:t>
          </a:r>
        </a:p>
      </dgm:t>
    </dgm:pt>
    <dgm:pt modelId="{1831E7F9-CFE1-49AD-876E-8C79A9709E17}" type="parTrans" cxnId="{B06D7D28-9593-4997-93CA-9C7A874A724B}">
      <dgm:prSet/>
      <dgm:spPr/>
      <dgm:t>
        <a:bodyPr/>
        <a:lstStyle/>
        <a:p>
          <a:pPr algn="ctr" rtl="1"/>
          <a:endParaRPr lang="fa-IR" sz="1600"/>
        </a:p>
      </dgm:t>
    </dgm:pt>
    <dgm:pt modelId="{B1E19E17-0126-46E6-AE03-464B55258DA2}" type="sibTrans" cxnId="{B06D7D28-9593-4997-93CA-9C7A874A724B}">
      <dgm:prSet/>
      <dgm:spPr/>
      <dgm:t>
        <a:bodyPr/>
        <a:lstStyle/>
        <a:p>
          <a:pPr algn="ctr" rtl="1"/>
          <a:endParaRPr lang="fa-IR" sz="1600"/>
        </a:p>
      </dgm:t>
    </dgm:pt>
    <dgm:pt modelId="{0CFC738C-0DD1-4BD4-A02C-EFF841978655}">
      <dgm:prSet phldrT="[Text]" custT="1"/>
      <dgm:spPr/>
      <dgm:t>
        <a:bodyPr/>
        <a:lstStyle/>
        <a:p>
          <a:pPr algn="ctr" rtl="1"/>
          <a:r>
            <a:rPr lang="fa-IR" sz="2000" u="sng" dirty="0">
              <a:solidFill>
                <a:schemeClr val="bg1"/>
              </a:solidFill>
              <a:cs typeface="B Nazanin" panose="00000400000000000000" pitchFamily="2" charset="-78"/>
            </a:rPr>
            <a:t>حذف افزونگی و ایجاد همبستگی</a:t>
          </a:r>
          <a:r>
            <a:rPr lang="fa-IR" sz="2000" dirty="0">
              <a:solidFill>
                <a:schemeClr val="bg1"/>
              </a:solidFill>
              <a:cs typeface="B Nazanin" panose="00000400000000000000" pitchFamily="2" charset="-78"/>
            </a:rPr>
            <a:t> بین پارامترهای کیفیت سرویس با استفاده از مدل پیرسون</a:t>
          </a:r>
        </a:p>
      </dgm:t>
    </dgm:pt>
    <dgm:pt modelId="{C3D0FF72-D483-4CEA-A61B-E24B34B34D59}" type="parTrans" cxnId="{7AFEE728-C153-4311-A534-022FB71E6EA0}">
      <dgm:prSet/>
      <dgm:spPr/>
      <dgm:t>
        <a:bodyPr/>
        <a:lstStyle/>
        <a:p>
          <a:endParaRPr lang="en-US" sz="1600"/>
        </a:p>
      </dgm:t>
    </dgm:pt>
    <dgm:pt modelId="{A2A2955E-0C57-4729-BE1C-BE711AB190FB}" type="sibTrans" cxnId="{7AFEE728-C153-4311-A534-022FB71E6EA0}">
      <dgm:prSet custT="1"/>
      <dgm:spPr/>
      <dgm:t>
        <a:bodyPr/>
        <a:lstStyle/>
        <a:p>
          <a:endParaRPr lang="en-US" sz="1600"/>
        </a:p>
      </dgm:t>
    </dgm:pt>
    <dgm:pt modelId="{51E2B2C1-95DD-4B8F-A4D3-0EE61B1B2D85}" type="pres">
      <dgm:prSet presAssocID="{7A934604-9460-4BF9-9D1D-9C45208C5A4F}" presName="outerComposite" presStyleCnt="0">
        <dgm:presLayoutVars>
          <dgm:chMax val="5"/>
          <dgm:dir/>
          <dgm:resizeHandles val="exact"/>
        </dgm:presLayoutVars>
      </dgm:prSet>
      <dgm:spPr/>
    </dgm:pt>
    <dgm:pt modelId="{FA07E718-D520-4218-8B89-A772F9183937}" type="pres">
      <dgm:prSet presAssocID="{7A934604-9460-4BF9-9D1D-9C45208C5A4F}" presName="dummyMaxCanvas" presStyleCnt="0">
        <dgm:presLayoutVars/>
      </dgm:prSet>
      <dgm:spPr/>
    </dgm:pt>
    <dgm:pt modelId="{50639253-4E7D-477A-B6E8-D82180910CBF}" type="pres">
      <dgm:prSet presAssocID="{7A934604-9460-4BF9-9D1D-9C45208C5A4F}" presName="FiveNodes_1" presStyleLbl="node1" presStyleIdx="0" presStyleCnt="5">
        <dgm:presLayoutVars>
          <dgm:bulletEnabled val="1"/>
        </dgm:presLayoutVars>
      </dgm:prSet>
      <dgm:spPr/>
      <dgm:t>
        <a:bodyPr/>
        <a:lstStyle/>
        <a:p>
          <a:endParaRPr lang="en-US"/>
        </a:p>
      </dgm:t>
    </dgm:pt>
    <dgm:pt modelId="{1F160E13-CDAC-44C5-AE05-A0A0E4B86925}" type="pres">
      <dgm:prSet presAssocID="{7A934604-9460-4BF9-9D1D-9C45208C5A4F}" presName="FiveNodes_2" presStyleLbl="node1" presStyleIdx="1" presStyleCnt="5">
        <dgm:presLayoutVars>
          <dgm:bulletEnabled val="1"/>
        </dgm:presLayoutVars>
      </dgm:prSet>
      <dgm:spPr/>
      <dgm:t>
        <a:bodyPr/>
        <a:lstStyle/>
        <a:p>
          <a:endParaRPr lang="en-US"/>
        </a:p>
      </dgm:t>
    </dgm:pt>
    <dgm:pt modelId="{9E6E3752-B4F9-4846-8595-A2C20C5CDF8C}" type="pres">
      <dgm:prSet presAssocID="{7A934604-9460-4BF9-9D1D-9C45208C5A4F}" presName="FiveNodes_3" presStyleLbl="node1" presStyleIdx="2" presStyleCnt="5">
        <dgm:presLayoutVars>
          <dgm:bulletEnabled val="1"/>
        </dgm:presLayoutVars>
      </dgm:prSet>
      <dgm:spPr/>
      <dgm:t>
        <a:bodyPr/>
        <a:lstStyle/>
        <a:p>
          <a:endParaRPr lang="en-US"/>
        </a:p>
      </dgm:t>
    </dgm:pt>
    <dgm:pt modelId="{C23A10A7-4692-4F48-8AD3-8A5A8253FBA4}" type="pres">
      <dgm:prSet presAssocID="{7A934604-9460-4BF9-9D1D-9C45208C5A4F}" presName="FiveNodes_4" presStyleLbl="node1" presStyleIdx="3" presStyleCnt="5">
        <dgm:presLayoutVars>
          <dgm:bulletEnabled val="1"/>
        </dgm:presLayoutVars>
      </dgm:prSet>
      <dgm:spPr/>
      <dgm:t>
        <a:bodyPr/>
        <a:lstStyle/>
        <a:p>
          <a:endParaRPr lang="en-US"/>
        </a:p>
      </dgm:t>
    </dgm:pt>
    <dgm:pt modelId="{988E038F-2594-4D80-9EF2-C71E9601C5AD}" type="pres">
      <dgm:prSet presAssocID="{7A934604-9460-4BF9-9D1D-9C45208C5A4F}" presName="FiveNodes_5" presStyleLbl="node1" presStyleIdx="4" presStyleCnt="5" custLinFactNeighborX="-1456" custLinFactNeighborY="4365">
        <dgm:presLayoutVars>
          <dgm:bulletEnabled val="1"/>
        </dgm:presLayoutVars>
      </dgm:prSet>
      <dgm:spPr/>
      <dgm:t>
        <a:bodyPr/>
        <a:lstStyle/>
        <a:p>
          <a:endParaRPr lang="en-US"/>
        </a:p>
      </dgm:t>
    </dgm:pt>
    <dgm:pt modelId="{9DAB2EB0-F7CD-4C75-BC84-086CB09C5FC6}" type="pres">
      <dgm:prSet presAssocID="{7A934604-9460-4BF9-9D1D-9C45208C5A4F}" presName="FiveConn_1-2" presStyleLbl="fgAccFollowNode1" presStyleIdx="0" presStyleCnt="4">
        <dgm:presLayoutVars>
          <dgm:bulletEnabled val="1"/>
        </dgm:presLayoutVars>
      </dgm:prSet>
      <dgm:spPr/>
      <dgm:t>
        <a:bodyPr/>
        <a:lstStyle/>
        <a:p>
          <a:endParaRPr lang="en-US"/>
        </a:p>
      </dgm:t>
    </dgm:pt>
    <dgm:pt modelId="{80C35786-EB63-4C2E-B2F2-B149653C1163}" type="pres">
      <dgm:prSet presAssocID="{7A934604-9460-4BF9-9D1D-9C45208C5A4F}" presName="FiveConn_2-3" presStyleLbl="fgAccFollowNode1" presStyleIdx="1" presStyleCnt="4">
        <dgm:presLayoutVars>
          <dgm:bulletEnabled val="1"/>
        </dgm:presLayoutVars>
      </dgm:prSet>
      <dgm:spPr/>
      <dgm:t>
        <a:bodyPr/>
        <a:lstStyle/>
        <a:p>
          <a:endParaRPr lang="en-US"/>
        </a:p>
      </dgm:t>
    </dgm:pt>
    <dgm:pt modelId="{59D39318-8F70-41A8-8860-1E4121FF8231}" type="pres">
      <dgm:prSet presAssocID="{7A934604-9460-4BF9-9D1D-9C45208C5A4F}" presName="FiveConn_3-4" presStyleLbl="fgAccFollowNode1" presStyleIdx="2" presStyleCnt="4">
        <dgm:presLayoutVars>
          <dgm:bulletEnabled val="1"/>
        </dgm:presLayoutVars>
      </dgm:prSet>
      <dgm:spPr/>
      <dgm:t>
        <a:bodyPr/>
        <a:lstStyle/>
        <a:p>
          <a:endParaRPr lang="en-US"/>
        </a:p>
      </dgm:t>
    </dgm:pt>
    <dgm:pt modelId="{36F4F551-BF22-44C2-95E2-17C4EB3A6844}" type="pres">
      <dgm:prSet presAssocID="{7A934604-9460-4BF9-9D1D-9C45208C5A4F}" presName="FiveConn_4-5" presStyleLbl="fgAccFollowNode1" presStyleIdx="3" presStyleCnt="4">
        <dgm:presLayoutVars>
          <dgm:bulletEnabled val="1"/>
        </dgm:presLayoutVars>
      </dgm:prSet>
      <dgm:spPr/>
      <dgm:t>
        <a:bodyPr/>
        <a:lstStyle/>
        <a:p>
          <a:endParaRPr lang="en-US"/>
        </a:p>
      </dgm:t>
    </dgm:pt>
    <dgm:pt modelId="{318D387E-39CF-47C4-B7BE-E197E06C50E2}" type="pres">
      <dgm:prSet presAssocID="{7A934604-9460-4BF9-9D1D-9C45208C5A4F}" presName="FiveNodes_1_text" presStyleLbl="node1" presStyleIdx="4" presStyleCnt="5">
        <dgm:presLayoutVars>
          <dgm:bulletEnabled val="1"/>
        </dgm:presLayoutVars>
      </dgm:prSet>
      <dgm:spPr/>
      <dgm:t>
        <a:bodyPr/>
        <a:lstStyle/>
        <a:p>
          <a:endParaRPr lang="en-US"/>
        </a:p>
      </dgm:t>
    </dgm:pt>
    <dgm:pt modelId="{8C004E78-B2C8-49B7-9104-6BC25DD0A448}" type="pres">
      <dgm:prSet presAssocID="{7A934604-9460-4BF9-9D1D-9C45208C5A4F}" presName="FiveNodes_2_text" presStyleLbl="node1" presStyleIdx="4" presStyleCnt="5">
        <dgm:presLayoutVars>
          <dgm:bulletEnabled val="1"/>
        </dgm:presLayoutVars>
      </dgm:prSet>
      <dgm:spPr/>
      <dgm:t>
        <a:bodyPr/>
        <a:lstStyle/>
        <a:p>
          <a:endParaRPr lang="en-US"/>
        </a:p>
      </dgm:t>
    </dgm:pt>
    <dgm:pt modelId="{467606B7-FA96-441A-9F3E-7B4898E86958}" type="pres">
      <dgm:prSet presAssocID="{7A934604-9460-4BF9-9D1D-9C45208C5A4F}" presName="FiveNodes_3_text" presStyleLbl="node1" presStyleIdx="4" presStyleCnt="5">
        <dgm:presLayoutVars>
          <dgm:bulletEnabled val="1"/>
        </dgm:presLayoutVars>
      </dgm:prSet>
      <dgm:spPr/>
      <dgm:t>
        <a:bodyPr/>
        <a:lstStyle/>
        <a:p>
          <a:endParaRPr lang="en-US"/>
        </a:p>
      </dgm:t>
    </dgm:pt>
    <dgm:pt modelId="{FA70D364-0E47-4DBC-9E41-0379CE662945}" type="pres">
      <dgm:prSet presAssocID="{7A934604-9460-4BF9-9D1D-9C45208C5A4F}" presName="FiveNodes_4_text" presStyleLbl="node1" presStyleIdx="4" presStyleCnt="5">
        <dgm:presLayoutVars>
          <dgm:bulletEnabled val="1"/>
        </dgm:presLayoutVars>
      </dgm:prSet>
      <dgm:spPr/>
      <dgm:t>
        <a:bodyPr/>
        <a:lstStyle/>
        <a:p>
          <a:endParaRPr lang="en-US"/>
        </a:p>
      </dgm:t>
    </dgm:pt>
    <dgm:pt modelId="{6E2182B6-001F-4EAC-ABCC-93B092D14A69}" type="pres">
      <dgm:prSet presAssocID="{7A934604-9460-4BF9-9D1D-9C45208C5A4F}" presName="FiveNodes_5_text" presStyleLbl="node1" presStyleIdx="4" presStyleCnt="5">
        <dgm:presLayoutVars>
          <dgm:bulletEnabled val="1"/>
        </dgm:presLayoutVars>
      </dgm:prSet>
      <dgm:spPr/>
      <dgm:t>
        <a:bodyPr/>
        <a:lstStyle/>
        <a:p>
          <a:endParaRPr lang="en-US"/>
        </a:p>
      </dgm:t>
    </dgm:pt>
  </dgm:ptLst>
  <dgm:cxnLst>
    <dgm:cxn modelId="{5778E119-4807-4813-983E-8FBC0D021216}" type="presOf" srcId="{332ECB46-3FF9-46DA-8507-DFE7B8D11518}" destId="{8C004E78-B2C8-49B7-9104-6BC25DD0A448}" srcOrd="1" destOrd="0" presId="urn:microsoft.com/office/officeart/2005/8/layout/vProcess5"/>
    <dgm:cxn modelId="{B3672AFF-CF1D-4822-AE21-026B329318BC}" type="presOf" srcId="{A1D0ED73-5659-44D3-A640-57507B5FE495}" destId="{9DAB2EB0-F7CD-4C75-BC84-086CB09C5FC6}" srcOrd="0" destOrd="0" presId="urn:microsoft.com/office/officeart/2005/8/layout/vProcess5"/>
    <dgm:cxn modelId="{94D25EFA-129F-40FA-A988-7573C26540E3}" type="presOf" srcId="{46C45980-6A80-4ADA-83E4-63D361D77704}" destId="{FA70D364-0E47-4DBC-9E41-0379CE662945}" srcOrd="1" destOrd="0" presId="urn:microsoft.com/office/officeart/2005/8/layout/vProcess5"/>
    <dgm:cxn modelId="{BB4C2F04-E637-4695-B4EB-B947493A81EF}" type="presOf" srcId="{332ECB46-3FF9-46DA-8507-DFE7B8D11518}" destId="{1F160E13-CDAC-44C5-AE05-A0A0E4B86925}" srcOrd="0" destOrd="0" presId="urn:microsoft.com/office/officeart/2005/8/layout/vProcess5"/>
    <dgm:cxn modelId="{CD092655-5097-4950-8284-2E3883E06502}" type="presOf" srcId="{A2A2955E-0C57-4729-BE1C-BE711AB190FB}" destId="{59D39318-8F70-41A8-8860-1E4121FF8231}" srcOrd="0" destOrd="0" presId="urn:microsoft.com/office/officeart/2005/8/layout/vProcess5"/>
    <dgm:cxn modelId="{2CCB1105-FC1C-4C15-BFD2-2D811AEBA41B}" type="presOf" srcId="{61621603-654D-4028-8DFC-15C0143897AA}" destId="{318D387E-39CF-47C4-B7BE-E197E06C50E2}" srcOrd="1" destOrd="0" presId="urn:microsoft.com/office/officeart/2005/8/layout/vProcess5"/>
    <dgm:cxn modelId="{B06D7D28-9593-4997-93CA-9C7A874A724B}" srcId="{7A934604-9460-4BF9-9D1D-9C45208C5A4F}" destId="{FE9E8758-4220-4267-AE98-E15F4E9BEFEC}" srcOrd="4" destOrd="0" parTransId="{1831E7F9-CFE1-49AD-876E-8C79A9709E17}" sibTransId="{B1E19E17-0126-46E6-AE03-464B55258DA2}"/>
    <dgm:cxn modelId="{E04F008F-0EDD-47C8-B0C6-B076FA5B7A86}" type="presOf" srcId="{FE9E8758-4220-4267-AE98-E15F4E9BEFEC}" destId="{988E038F-2594-4D80-9EF2-C71E9601C5AD}" srcOrd="0" destOrd="0" presId="urn:microsoft.com/office/officeart/2005/8/layout/vProcess5"/>
    <dgm:cxn modelId="{935E0BBF-B5EB-4C1F-8382-74F9CC0F941A}" type="presOf" srcId="{2FBB67C9-2492-497E-B5EC-013FCC439C19}" destId="{80C35786-EB63-4C2E-B2F2-B149653C1163}" srcOrd="0" destOrd="0" presId="urn:microsoft.com/office/officeart/2005/8/layout/vProcess5"/>
    <dgm:cxn modelId="{D8EB1E17-17BE-44E5-8D38-D8ACEA59D7C5}" type="presOf" srcId="{0CFC738C-0DD1-4BD4-A02C-EFF841978655}" destId="{9E6E3752-B4F9-4846-8595-A2C20C5CDF8C}" srcOrd="0" destOrd="0" presId="urn:microsoft.com/office/officeart/2005/8/layout/vProcess5"/>
    <dgm:cxn modelId="{8244DA5A-C82F-4201-9565-E27FBDCF6738}" type="presOf" srcId="{61621603-654D-4028-8DFC-15C0143897AA}" destId="{50639253-4E7D-477A-B6E8-D82180910CBF}" srcOrd="0" destOrd="0" presId="urn:microsoft.com/office/officeart/2005/8/layout/vProcess5"/>
    <dgm:cxn modelId="{4FA76DEB-7B98-477B-B9F8-756AC3DC5889}" srcId="{7A934604-9460-4BF9-9D1D-9C45208C5A4F}" destId="{46C45980-6A80-4ADA-83E4-63D361D77704}" srcOrd="3" destOrd="0" parTransId="{02057122-B62D-4E8B-A3CA-8B08FFE0850E}" sibTransId="{81DE7046-35F6-4F18-AACB-00C1AA34BEA8}"/>
    <dgm:cxn modelId="{964AA098-AA5A-4280-8D18-A64CD3E87B03}" type="presOf" srcId="{7A934604-9460-4BF9-9D1D-9C45208C5A4F}" destId="{51E2B2C1-95DD-4B8F-A4D3-0EE61B1B2D85}" srcOrd="0" destOrd="0" presId="urn:microsoft.com/office/officeart/2005/8/layout/vProcess5"/>
    <dgm:cxn modelId="{DBBEA65C-8C73-4872-B142-7B99B44BB4B7}" type="presOf" srcId="{46C45980-6A80-4ADA-83E4-63D361D77704}" destId="{C23A10A7-4692-4F48-8AD3-8A5A8253FBA4}" srcOrd="0" destOrd="0" presId="urn:microsoft.com/office/officeart/2005/8/layout/vProcess5"/>
    <dgm:cxn modelId="{7AFEE728-C153-4311-A534-022FB71E6EA0}" srcId="{7A934604-9460-4BF9-9D1D-9C45208C5A4F}" destId="{0CFC738C-0DD1-4BD4-A02C-EFF841978655}" srcOrd="2" destOrd="0" parTransId="{C3D0FF72-D483-4CEA-A61B-E24B34B34D59}" sibTransId="{A2A2955E-0C57-4729-BE1C-BE711AB190FB}"/>
    <dgm:cxn modelId="{8BF91CFE-18B7-4000-AF3A-57C073438A97}" srcId="{7A934604-9460-4BF9-9D1D-9C45208C5A4F}" destId="{332ECB46-3FF9-46DA-8507-DFE7B8D11518}" srcOrd="1" destOrd="0" parTransId="{6CE8EC80-E7B6-4C16-A185-DE14CA22EF1E}" sibTransId="{2FBB67C9-2492-497E-B5EC-013FCC439C19}"/>
    <dgm:cxn modelId="{1D216300-B4F2-4362-98DF-F2E5C79DC986}" type="presOf" srcId="{FE9E8758-4220-4267-AE98-E15F4E9BEFEC}" destId="{6E2182B6-001F-4EAC-ABCC-93B092D14A69}" srcOrd="1" destOrd="0" presId="urn:microsoft.com/office/officeart/2005/8/layout/vProcess5"/>
    <dgm:cxn modelId="{4B797901-0CB0-45BA-BE67-59F1E9BFFDD6}" srcId="{7A934604-9460-4BF9-9D1D-9C45208C5A4F}" destId="{61621603-654D-4028-8DFC-15C0143897AA}" srcOrd="0" destOrd="0" parTransId="{306FEDF5-49BD-4A00-A3A2-30437FBE18F9}" sibTransId="{A1D0ED73-5659-44D3-A640-57507B5FE495}"/>
    <dgm:cxn modelId="{FDA0F638-14DE-4B41-9FCB-8D088CA95631}" type="presOf" srcId="{0CFC738C-0DD1-4BD4-A02C-EFF841978655}" destId="{467606B7-FA96-441A-9F3E-7B4898E86958}" srcOrd="1" destOrd="0" presId="urn:microsoft.com/office/officeart/2005/8/layout/vProcess5"/>
    <dgm:cxn modelId="{5879096A-328E-4EFB-B9CE-261CE170E28B}" type="presOf" srcId="{81DE7046-35F6-4F18-AACB-00C1AA34BEA8}" destId="{36F4F551-BF22-44C2-95E2-17C4EB3A6844}" srcOrd="0" destOrd="0" presId="urn:microsoft.com/office/officeart/2005/8/layout/vProcess5"/>
    <dgm:cxn modelId="{B021FC9C-09D2-4399-8168-34CA5A9ADE2D}" type="presParOf" srcId="{51E2B2C1-95DD-4B8F-A4D3-0EE61B1B2D85}" destId="{FA07E718-D520-4218-8B89-A772F9183937}" srcOrd="0" destOrd="0" presId="urn:microsoft.com/office/officeart/2005/8/layout/vProcess5"/>
    <dgm:cxn modelId="{6DECE718-9678-4AF7-A586-0FBE25660112}" type="presParOf" srcId="{51E2B2C1-95DD-4B8F-A4D3-0EE61B1B2D85}" destId="{50639253-4E7D-477A-B6E8-D82180910CBF}" srcOrd="1" destOrd="0" presId="urn:microsoft.com/office/officeart/2005/8/layout/vProcess5"/>
    <dgm:cxn modelId="{31222196-03F4-4384-9C16-58D9E53B1996}" type="presParOf" srcId="{51E2B2C1-95DD-4B8F-A4D3-0EE61B1B2D85}" destId="{1F160E13-CDAC-44C5-AE05-A0A0E4B86925}" srcOrd="2" destOrd="0" presId="urn:microsoft.com/office/officeart/2005/8/layout/vProcess5"/>
    <dgm:cxn modelId="{59F608ED-2B21-443E-9C91-9D8BBE62A651}" type="presParOf" srcId="{51E2B2C1-95DD-4B8F-A4D3-0EE61B1B2D85}" destId="{9E6E3752-B4F9-4846-8595-A2C20C5CDF8C}" srcOrd="3" destOrd="0" presId="urn:microsoft.com/office/officeart/2005/8/layout/vProcess5"/>
    <dgm:cxn modelId="{35B5498A-EE8B-46BA-A64A-81DE02BFA407}" type="presParOf" srcId="{51E2B2C1-95DD-4B8F-A4D3-0EE61B1B2D85}" destId="{C23A10A7-4692-4F48-8AD3-8A5A8253FBA4}" srcOrd="4" destOrd="0" presId="urn:microsoft.com/office/officeart/2005/8/layout/vProcess5"/>
    <dgm:cxn modelId="{C27D72B4-FB2E-4F3E-935C-43AC2FAB23C5}" type="presParOf" srcId="{51E2B2C1-95DD-4B8F-A4D3-0EE61B1B2D85}" destId="{988E038F-2594-4D80-9EF2-C71E9601C5AD}" srcOrd="5" destOrd="0" presId="urn:microsoft.com/office/officeart/2005/8/layout/vProcess5"/>
    <dgm:cxn modelId="{B191E396-B54C-4937-A940-0848A203F4E1}" type="presParOf" srcId="{51E2B2C1-95DD-4B8F-A4D3-0EE61B1B2D85}" destId="{9DAB2EB0-F7CD-4C75-BC84-086CB09C5FC6}" srcOrd="6" destOrd="0" presId="urn:microsoft.com/office/officeart/2005/8/layout/vProcess5"/>
    <dgm:cxn modelId="{454597FD-2B22-4111-8BF9-32823D2BB258}" type="presParOf" srcId="{51E2B2C1-95DD-4B8F-A4D3-0EE61B1B2D85}" destId="{80C35786-EB63-4C2E-B2F2-B149653C1163}" srcOrd="7" destOrd="0" presId="urn:microsoft.com/office/officeart/2005/8/layout/vProcess5"/>
    <dgm:cxn modelId="{F698A3C2-72D2-474E-B5F2-BBE24776FFB2}" type="presParOf" srcId="{51E2B2C1-95DD-4B8F-A4D3-0EE61B1B2D85}" destId="{59D39318-8F70-41A8-8860-1E4121FF8231}" srcOrd="8" destOrd="0" presId="urn:microsoft.com/office/officeart/2005/8/layout/vProcess5"/>
    <dgm:cxn modelId="{853EB861-C13A-44BA-B62E-7DE8675DD12B}" type="presParOf" srcId="{51E2B2C1-95DD-4B8F-A4D3-0EE61B1B2D85}" destId="{36F4F551-BF22-44C2-95E2-17C4EB3A6844}" srcOrd="9" destOrd="0" presId="urn:microsoft.com/office/officeart/2005/8/layout/vProcess5"/>
    <dgm:cxn modelId="{6A346EF7-6266-4F06-A789-26127128E7E3}" type="presParOf" srcId="{51E2B2C1-95DD-4B8F-A4D3-0EE61B1B2D85}" destId="{318D387E-39CF-47C4-B7BE-E197E06C50E2}" srcOrd="10" destOrd="0" presId="urn:microsoft.com/office/officeart/2005/8/layout/vProcess5"/>
    <dgm:cxn modelId="{714A2480-376A-4A7A-B9DF-BA6174AD9BE0}" type="presParOf" srcId="{51E2B2C1-95DD-4B8F-A4D3-0EE61B1B2D85}" destId="{8C004E78-B2C8-49B7-9104-6BC25DD0A448}" srcOrd="11" destOrd="0" presId="urn:microsoft.com/office/officeart/2005/8/layout/vProcess5"/>
    <dgm:cxn modelId="{909DD518-A33F-4076-BA87-95A9902865F0}" type="presParOf" srcId="{51E2B2C1-95DD-4B8F-A4D3-0EE61B1B2D85}" destId="{467606B7-FA96-441A-9F3E-7B4898E86958}" srcOrd="12" destOrd="0" presId="urn:microsoft.com/office/officeart/2005/8/layout/vProcess5"/>
    <dgm:cxn modelId="{C583AEED-BC9B-4D59-9F32-1E367F571EEA}" type="presParOf" srcId="{51E2B2C1-95DD-4B8F-A4D3-0EE61B1B2D85}" destId="{FA70D364-0E47-4DBC-9E41-0379CE662945}" srcOrd="13" destOrd="0" presId="urn:microsoft.com/office/officeart/2005/8/layout/vProcess5"/>
    <dgm:cxn modelId="{188B18ED-49C2-4F49-AC6D-6E7172A24EC3}" type="presParOf" srcId="{51E2B2C1-95DD-4B8F-A4D3-0EE61B1B2D85}" destId="{6E2182B6-001F-4EAC-ABCC-93B092D14A69}"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639253-4E7D-477A-B6E8-D82180910CBF}">
      <dsp:nvSpPr>
        <dsp:cNvPr id="0" name=""/>
        <dsp:cNvSpPr/>
      </dsp:nvSpPr>
      <dsp:spPr>
        <a:xfrm>
          <a:off x="0" y="0"/>
          <a:ext cx="7018527" cy="988875"/>
        </a:xfrm>
        <a:prstGeom prst="roundRect">
          <a:avLst>
            <a:gd name="adj" fmla="val 10000"/>
          </a:avLst>
        </a:prstGeom>
        <a:solidFill>
          <a:schemeClr val="lt1">
            <a:hueOff val="0"/>
            <a:satOff val="0"/>
            <a:lumOff val="0"/>
            <a:alphaOff val="0"/>
          </a:schemeClr>
        </a:solidFill>
        <a:ln w="1587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1">
            <a:lnSpc>
              <a:spcPct val="90000"/>
            </a:lnSpc>
            <a:spcBef>
              <a:spcPct val="0"/>
            </a:spcBef>
            <a:spcAft>
              <a:spcPct val="35000"/>
            </a:spcAft>
          </a:pPr>
          <a:r>
            <a:rPr lang="fa-IR" sz="2000" u="sng" kern="1200" dirty="0">
              <a:solidFill>
                <a:schemeClr val="bg1"/>
              </a:solidFill>
              <a:cs typeface="B Nazanin" panose="00000400000000000000" pitchFamily="2" charset="-78"/>
            </a:rPr>
            <a:t>پیش پردازش و ارزیابی داده‌ها</a:t>
          </a:r>
          <a:r>
            <a:rPr lang="fa-IR" sz="2000" kern="1200" dirty="0">
              <a:solidFill>
                <a:schemeClr val="bg1"/>
              </a:solidFill>
              <a:cs typeface="B Nazanin" panose="00000400000000000000" pitchFamily="2" charset="-78"/>
            </a:rPr>
            <a:t>ی ارائه شده در مجموعه داده مورد ارزیابی</a:t>
          </a:r>
        </a:p>
      </dsp:txBody>
      <dsp:txXfrm>
        <a:off x="28963" y="28963"/>
        <a:ext cx="5835756" cy="930949"/>
      </dsp:txXfrm>
    </dsp:sp>
    <dsp:sp modelId="{1F160E13-CDAC-44C5-AE05-A0A0E4B86925}">
      <dsp:nvSpPr>
        <dsp:cNvPr id="0" name=""/>
        <dsp:cNvSpPr/>
      </dsp:nvSpPr>
      <dsp:spPr>
        <a:xfrm>
          <a:off x="524110" y="1126218"/>
          <a:ext cx="7018527" cy="988875"/>
        </a:xfrm>
        <a:prstGeom prst="roundRect">
          <a:avLst>
            <a:gd name="adj" fmla="val 10000"/>
          </a:avLst>
        </a:prstGeom>
        <a:solidFill>
          <a:schemeClr val="lt1">
            <a:hueOff val="0"/>
            <a:satOff val="0"/>
            <a:lumOff val="0"/>
            <a:alphaOff val="0"/>
          </a:schemeClr>
        </a:solidFill>
        <a:ln w="1587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1">
            <a:lnSpc>
              <a:spcPct val="90000"/>
            </a:lnSpc>
            <a:spcBef>
              <a:spcPct val="0"/>
            </a:spcBef>
            <a:spcAft>
              <a:spcPct val="35000"/>
            </a:spcAft>
          </a:pPr>
          <a:r>
            <a:rPr lang="fa-IR" sz="1800" u="sng" kern="1200" dirty="0">
              <a:solidFill>
                <a:schemeClr val="bg1"/>
              </a:solidFill>
              <a:cs typeface="B Nazanin" panose="00000400000000000000" pitchFamily="2" charset="-78"/>
            </a:rPr>
            <a:t>ارزیابی پارامترها</a:t>
          </a:r>
          <a:r>
            <a:rPr lang="fa-IR" sz="1800" kern="1200" dirty="0">
              <a:solidFill>
                <a:schemeClr val="bg1"/>
              </a:solidFill>
              <a:cs typeface="B Nazanin" panose="00000400000000000000" pitchFamily="2" charset="-78"/>
            </a:rPr>
            <a:t>ی قابلیت اطمینان، طول ارتباطی بین اشیا، نرخ پردازنده مرکزی، پهنای باند و نرخ گذردهی به عنوان پارامترهای موثر در مصرف انرژی در هر شی</a:t>
          </a:r>
        </a:p>
      </dsp:txBody>
      <dsp:txXfrm>
        <a:off x="553073" y="1155181"/>
        <a:ext cx="5793721" cy="930949"/>
      </dsp:txXfrm>
    </dsp:sp>
    <dsp:sp modelId="{9E6E3752-B4F9-4846-8595-A2C20C5CDF8C}">
      <dsp:nvSpPr>
        <dsp:cNvPr id="0" name=""/>
        <dsp:cNvSpPr/>
      </dsp:nvSpPr>
      <dsp:spPr>
        <a:xfrm>
          <a:off x="1048221" y="2252437"/>
          <a:ext cx="7018527" cy="988875"/>
        </a:xfrm>
        <a:prstGeom prst="roundRect">
          <a:avLst>
            <a:gd name="adj" fmla="val 10000"/>
          </a:avLst>
        </a:prstGeom>
        <a:solidFill>
          <a:schemeClr val="lt1">
            <a:hueOff val="0"/>
            <a:satOff val="0"/>
            <a:lumOff val="0"/>
            <a:alphaOff val="0"/>
          </a:schemeClr>
        </a:solidFill>
        <a:ln w="1587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1">
            <a:lnSpc>
              <a:spcPct val="90000"/>
            </a:lnSpc>
            <a:spcBef>
              <a:spcPct val="0"/>
            </a:spcBef>
            <a:spcAft>
              <a:spcPct val="35000"/>
            </a:spcAft>
          </a:pPr>
          <a:r>
            <a:rPr lang="fa-IR" sz="2000" u="sng" kern="1200" dirty="0">
              <a:solidFill>
                <a:schemeClr val="bg1"/>
              </a:solidFill>
              <a:cs typeface="B Nazanin" panose="00000400000000000000" pitchFamily="2" charset="-78"/>
            </a:rPr>
            <a:t>حذف افزونگی و ایجاد همبستگی</a:t>
          </a:r>
          <a:r>
            <a:rPr lang="fa-IR" sz="2000" kern="1200" dirty="0">
              <a:solidFill>
                <a:schemeClr val="bg1"/>
              </a:solidFill>
              <a:cs typeface="B Nazanin" panose="00000400000000000000" pitchFamily="2" charset="-78"/>
            </a:rPr>
            <a:t> بین پارامترهای کیفیت سرویس با استفاده از مدل پیرسون</a:t>
          </a:r>
        </a:p>
      </dsp:txBody>
      <dsp:txXfrm>
        <a:off x="1077184" y="2281400"/>
        <a:ext cx="5793721" cy="930949"/>
      </dsp:txXfrm>
    </dsp:sp>
    <dsp:sp modelId="{C23A10A7-4692-4F48-8AD3-8A5A8253FBA4}">
      <dsp:nvSpPr>
        <dsp:cNvPr id="0" name=""/>
        <dsp:cNvSpPr/>
      </dsp:nvSpPr>
      <dsp:spPr>
        <a:xfrm>
          <a:off x="1572332" y="3378656"/>
          <a:ext cx="7018527" cy="988875"/>
        </a:xfrm>
        <a:prstGeom prst="roundRect">
          <a:avLst>
            <a:gd name="adj" fmla="val 10000"/>
          </a:avLst>
        </a:prstGeom>
        <a:solidFill>
          <a:schemeClr val="lt1">
            <a:hueOff val="0"/>
            <a:satOff val="0"/>
            <a:lumOff val="0"/>
            <a:alphaOff val="0"/>
          </a:schemeClr>
        </a:solidFill>
        <a:ln w="1587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1">
            <a:lnSpc>
              <a:spcPct val="90000"/>
            </a:lnSpc>
            <a:spcBef>
              <a:spcPct val="0"/>
            </a:spcBef>
            <a:spcAft>
              <a:spcPct val="35000"/>
            </a:spcAft>
          </a:pPr>
          <a:r>
            <a:rPr lang="fa-IR" sz="1800" u="sng" kern="1200" dirty="0">
              <a:solidFill>
                <a:schemeClr val="bg1"/>
              </a:solidFill>
              <a:cs typeface="B Nazanin" panose="00000400000000000000" pitchFamily="2" charset="-78"/>
            </a:rPr>
            <a:t>نرمال‎سازی پارامترهای ارزیابی شده</a:t>
          </a:r>
          <a:r>
            <a:rPr lang="fa-IR" sz="1800" kern="1200" dirty="0">
              <a:solidFill>
                <a:schemeClr val="bg1"/>
              </a:solidFill>
              <a:cs typeface="B Nazanin" panose="00000400000000000000" pitchFamily="2" charset="-78"/>
            </a:rPr>
            <a:t> با استفاده فرایندهای نرمال سازی و استفاده از پارامترهای نرمال شده به عنوان ورودی الگوریتم شبکه عصبی </a:t>
          </a:r>
          <a:r>
            <a:rPr lang="en-US" sz="1800" kern="1200" dirty="0">
              <a:solidFill>
                <a:schemeClr val="bg1"/>
              </a:solidFill>
              <a:cs typeface="B Nazanin" panose="00000400000000000000" pitchFamily="2" charset="-78"/>
            </a:rPr>
            <a:t>LSTM</a:t>
          </a:r>
          <a:endParaRPr lang="fa-IR" sz="1800" kern="1200" dirty="0">
            <a:solidFill>
              <a:schemeClr val="bg1"/>
            </a:solidFill>
            <a:cs typeface="B Nazanin" panose="00000400000000000000" pitchFamily="2" charset="-78"/>
          </a:endParaRPr>
        </a:p>
      </dsp:txBody>
      <dsp:txXfrm>
        <a:off x="1601295" y="3407619"/>
        <a:ext cx="5793721" cy="930949"/>
      </dsp:txXfrm>
    </dsp:sp>
    <dsp:sp modelId="{988E038F-2594-4D80-9EF2-C71E9601C5AD}">
      <dsp:nvSpPr>
        <dsp:cNvPr id="0" name=""/>
        <dsp:cNvSpPr/>
      </dsp:nvSpPr>
      <dsp:spPr>
        <a:xfrm>
          <a:off x="1994253" y="4504875"/>
          <a:ext cx="7018527" cy="988875"/>
        </a:xfrm>
        <a:prstGeom prst="roundRect">
          <a:avLst>
            <a:gd name="adj" fmla="val 10000"/>
          </a:avLst>
        </a:prstGeom>
        <a:solidFill>
          <a:schemeClr val="lt1">
            <a:hueOff val="0"/>
            <a:satOff val="0"/>
            <a:lumOff val="0"/>
            <a:alphaOff val="0"/>
          </a:schemeClr>
        </a:solidFill>
        <a:ln w="1587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1">
            <a:lnSpc>
              <a:spcPct val="90000"/>
            </a:lnSpc>
            <a:spcBef>
              <a:spcPct val="0"/>
            </a:spcBef>
            <a:spcAft>
              <a:spcPct val="35000"/>
            </a:spcAft>
          </a:pPr>
          <a:r>
            <a:rPr lang="fa-IR" sz="1800" u="sng" kern="1200" dirty="0">
              <a:solidFill>
                <a:schemeClr val="bg1"/>
              </a:solidFill>
              <a:cs typeface="B Nazanin" panose="00000400000000000000" pitchFamily="2" charset="-78"/>
            </a:rPr>
            <a:t>طبقه‌بندی منابع</a:t>
          </a:r>
          <a:r>
            <a:rPr lang="fa-IR" sz="1800" kern="1200" dirty="0">
              <a:solidFill>
                <a:schemeClr val="bg1"/>
              </a:solidFill>
              <a:cs typeface="B Nazanin" panose="00000400000000000000" pitchFamily="2" charset="-78"/>
            </a:rPr>
            <a:t> با استفاده از مدل الگوریتم شبکه عصبی </a:t>
          </a:r>
          <a:r>
            <a:rPr lang="en-US" sz="1800" kern="1200" dirty="0">
              <a:solidFill>
                <a:schemeClr val="bg1"/>
              </a:solidFill>
              <a:cs typeface="B Nazanin" panose="00000400000000000000" pitchFamily="2" charset="-78"/>
            </a:rPr>
            <a:t>LSTM</a:t>
          </a:r>
          <a:r>
            <a:rPr lang="fa-IR" sz="1800" kern="1200" dirty="0">
              <a:solidFill>
                <a:schemeClr val="bg1"/>
              </a:solidFill>
              <a:cs typeface="B Nazanin" panose="00000400000000000000" pitchFamily="2" charset="-78"/>
            </a:rPr>
            <a:t> و اجرای فرایند زمابندی در محیط محاسبات مه و لبه با استفاده از روش پیشنهادی</a:t>
          </a:r>
        </a:p>
      </dsp:txBody>
      <dsp:txXfrm>
        <a:off x="2023216" y="4533838"/>
        <a:ext cx="5793721" cy="930949"/>
      </dsp:txXfrm>
    </dsp:sp>
    <dsp:sp modelId="{9DAB2EB0-F7CD-4C75-BC84-086CB09C5FC6}">
      <dsp:nvSpPr>
        <dsp:cNvPr id="0" name=""/>
        <dsp:cNvSpPr/>
      </dsp:nvSpPr>
      <dsp:spPr>
        <a:xfrm>
          <a:off x="6375758" y="722428"/>
          <a:ext cx="642768" cy="642768"/>
        </a:xfrm>
        <a:prstGeom prst="downArrow">
          <a:avLst>
            <a:gd name="adj1" fmla="val 55000"/>
            <a:gd name="adj2" fmla="val 45000"/>
          </a:avLst>
        </a:prstGeom>
        <a:solidFill>
          <a:schemeClr val="lt1">
            <a:alpha val="90000"/>
            <a:tint val="40000"/>
            <a:hueOff val="0"/>
            <a:satOff val="0"/>
            <a:lumOff val="0"/>
            <a:alphaOff val="0"/>
          </a:schemeClr>
        </a:solidFill>
        <a:ln w="15875" cap="rnd"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rtl="1">
            <a:lnSpc>
              <a:spcPct val="90000"/>
            </a:lnSpc>
            <a:spcBef>
              <a:spcPct val="0"/>
            </a:spcBef>
            <a:spcAft>
              <a:spcPct val="35000"/>
            </a:spcAft>
          </a:pPr>
          <a:endParaRPr lang="fa-IR" sz="1600" kern="1200"/>
        </a:p>
      </dsp:txBody>
      <dsp:txXfrm>
        <a:off x="6520381" y="722428"/>
        <a:ext cx="353522" cy="483683"/>
      </dsp:txXfrm>
    </dsp:sp>
    <dsp:sp modelId="{80C35786-EB63-4C2E-B2F2-B149653C1163}">
      <dsp:nvSpPr>
        <dsp:cNvPr id="0" name=""/>
        <dsp:cNvSpPr/>
      </dsp:nvSpPr>
      <dsp:spPr>
        <a:xfrm>
          <a:off x="6899869" y="1848647"/>
          <a:ext cx="642768" cy="642768"/>
        </a:xfrm>
        <a:prstGeom prst="downArrow">
          <a:avLst>
            <a:gd name="adj1" fmla="val 55000"/>
            <a:gd name="adj2" fmla="val 45000"/>
          </a:avLst>
        </a:prstGeom>
        <a:solidFill>
          <a:schemeClr val="lt1">
            <a:alpha val="90000"/>
            <a:tint val="40000"/>
            <a:hueOff val="0"/>
            <a:satOff val="0"/>
            <a:lumOff val="0"/>
            <a:alphaOff val="0"/>
          </a:schemeClr>
        </a:solidFill>
        <a:ln w="15875" cap="rnd"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rtl="1">
            <a:lnSpc>
              <a:spcPct val="90000"/>
            </a:lnSpc>
            <a:spcBef>
              <a:spcPct val="0"/>
            </a:spcBef>
            <a:spcAft>
              <a:spcPct val="35000"/>
            </a:spcAft>
          </a:pPr>
          <a:endParaRPr lang="fa-IR" sz="1600" kern="1200"/>
        </a:p>
      </dsp:txBody>
      <dsp:txXfrm>
        <a:off x="7044492" y="1848647"/>
        <a:ext cx="353522" cy="483683"/>
      </dsp:txXfrm>
    </dsp:sp>
    <dsp:sp modelId="{59D39318-8F70-41A8-8860-1E4121FF8231}">
      <dsp:nvSpPr>
        <dsp:cNvPr id="0" name=""/>
        <dsp:cNvSpPr/>
      </dsp:nvSpPr>
      <dsp:spPr>
        <a:xfrm>
          <a:off x="7423980" y="2958384"/>
          <a:ext cx="642768" cy="642768"/>
        </a:xfrm>
        <a:prstGeom prst="downArrow">
          <a:avLst>
            <a:gd name="adj1" fmla="val 55000"/>
            <a:gd name="adj2" fmla="val 45000"/>
          </a:avLst>
        </a:prstGeom>
        <a:solidFill>
          <a:schemeClr val="lt1">
            <a:alpha val="90000"/>
            <a:tint val="40000"/>
            <a:hueOff val="0"/>
            <a:satOff val="0"/>
            <a:lumOff val="0"/>
            <a:alphaOff val="0"/>
          </a:schemeClr>
        </a:solidFill>
        <a:ln w="15875" cap="rnd"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endParaRPr lang="en-US" sz="1600" kern="1200"/>
        </a:p>
      </dsp:txBody>
      <dsp:txXfrm>
        <a:off x="7568603" y="2958384"/>
        <a:ext cx="353522" cy="483683"/>
      </dsp:txXfrm>
    </dsp:sp>
    <dsp:sp modelId="{36F4F551-BF22-44C2-95E2-17C4EB3A6844}">
      <dsp:nvSpPr>
        <dsp:cNvPr id="0" name=""/>
        <dsp:cNvSpPr/>
      </dsp:nvSpPr>
      <dsp:spPr>
        <a:xfrm>
          <a:off x="7948091" y="4095591"/>
          <a:ext cx="642768" cy="642768"/>
        </a:xfrm>
        <a:prstGeom prst="downArrow">
          <a:avLst>
            <a:gd name="adj1" fmla="val 55000"/>
            <a:gd name="adj2" fmla="val 45000"/>
          </a:avLst>
        </a:prstGeom>
        <a:solidFill>
          <a:schemeClr val="lt1">
            <a:alpha val="90000"/>
            <a:tint val="40000"/>
            <a:hueOff val="0"/>
            <a:satOff val="0"/>
            <a:lumOff val="0"/>
            <a:alphaOff val="0"/>
          </a:schemeClr>
        </a:solidFill>
        <a:ln w="15875" cap="rnd" cmpd="sng" algn="ctr">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rtl="1">
            <a:lnSpc>
              <a:spcPct val="90000"/>
            </a:lnSpc>
            <a:spcBef>
              <a:spcPct val="0"/>
            </a:spcBef>
            <a:spcAft>
              <a:spcPct val="35000"/>
            </a:spcAft>
          </a:pPr>
          <a:endParaRPr lang="fa-IR" sz="1600" kern="1200"/>
        </a:p>
      </dsp:txBody>
      <dsp:txXfrm>
        <a:off x="8092714" y="4095591"/>
        <a:ext cx="353522" cy="483683"/>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DC16FC-2E0E-426B-A7CC-D8A6AA6DD420}" type="datetimeFigureOut">
              <a:rPr lang="en-US" smtClean="0"/>
              <a:t>11/12/2024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5338C3-263F-468D-8890-63E63780116D}" type="slidenum">
              <a:rPr lang="en-US" smtClean="0"/>
              <a:t>‹#›</a:t>
            </a:fld>
            <a:endParaRPr lang="en-US"/>
          </a:p>
        </p:txBody>
      </p:sp>
    </p:spTree>
    <p:extLst>
      <p:ext uri="{BB962C8B-B14F-4D97-AF65-F5344CB8AC3E}">
        <p14:creationId xmlns:p14="http://schemas.microsoft.com/office/powerpoint/2010/main" val="1780105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ar-SA" dirty="0" smtClean="0">
                <a:solidFill>
                  <a:srgbClr val="FF0000"/>
                </a:solidFill>
                <a:cs typeface="B Nazanin" panose="00000400000000000000" pitchFamily="2" charset="-78"/>
              </a:rPr>
              <a:t>بار سیستم باید متعادل سازی و توزیع شود تا بر روی چندین واحد عملیاتی اجرا شو</a:t>
            </a:r>
            <a:r>
              <a:rPr lang="fa-IR" dirty="0" smtClean="0">
                <a:solidFill>
                  <a:srgbClr val="FF0000"/>
                </a:solidFill>
                <a:cs typeface="B Nazanin" panose="00000400000000000000" pitchFamily="2" charset="-78"/>
              </a:rPr>
              <a:t>د</a:t>
            </a:r>
            <a:r>
              <a:rPr lang="ar-SA" dirty="0" smtClean="0">
                <a:solidFill>
                  <a:srgbClr val="FF0000"/>
                </a:solidFill>
                <a:cs typeface="B Nazanin" panose="00000400000000000000" pitchFamily="2" charset="-78"/>
              </a:rPr>
              <a:t>. به عنوان مثال، با توزیع درخواست‌ها در چندین سرور به روشی یکپارچه (مانند محیط‌های محاسباتی بدون سرور)، تعادل بار می‌تواند از بارگذاری بیش از حد سرورهای موجود در شبکه جلوگیری کند و اطمینان حاصل کند که هر سرور بار پردازشی متوسطی را مدیریت می‌کند. این امر زمان پاسخ، عملکرد کلی سیستم و توان عملیاتی را بهبود می‌بخشد </a:t>
            </a:r>
            <a:endParaRPr lang="fa-IR" dirty="0" smtClean="0">
              <a:solidFill>
                <a:srgbClr val="FF0000"/>
              </a:solidFill>
              <a:cs typeface="B Nazanin" panose="00000400000000000000" pitchFamily="2" charset="-78"/>
            </a:endParaRPr>
          </a:p>
          <a:p>
            <a:pPr algn="r" rtl="1"/>
            <a:endParaRPr lang="en-US" dirty="0"/>
          </a:p>
        </p:txBody>
      </p:sp>
      <p:sp>
        <p:nvSpPr>
          <p:cNvPr id="4" name="Slide Number Placeholder 3"/>
          <p:cNvSpPr>
            <a:spLocks noGrp="1"/>
          </p:cNvSpPr>
          <p:nvPr>
            <p:ph type="sldNum" sz="quarter" idx="10"/>
          </p:nvPr>
        </p:nvSpPr>
        <p:spPr/>
        <p:txBody>
          <a:bodyPr/>
          <a:lstStyle/>
          <a:p>
            <a:fld id="{425338C3-263F-468D-8890-63E63780116D}" type="slidenum">
              <a:rPr lang="en-US" smtClean="0"/>
              <a:t>4</a:t>
            </a:fld>
            <a:endParaRPr lang="en-US"/>
          </a:p>
        </p:txBody>
      </p:sp>
    </p:spTree>
    <p:extLst>
      <p:ext uri="{BB962C8B-B14F-4D97-AF65-F5344CB8AC3E}">
        <p14:creationId xmlns:p14="http://schemas.microsoft.com/office/powerpoint/2010/main" val="471158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10"/>
          </p:nvPr>
        </p:nvSpPr>
        <p:spPr/>
        <p:txBody>
          <a:bodyPr/>
          <a:lstStyle/>
          <a:p>
            <a:fld id="{425338C3-263F-468D-8890-63E63780116D}" type="slidenum">
              <a:rPr lang="en-US" smtClean="0"/>
              <a:t>32</a:t>
            </a:fld>
            <a:endParaRPr lang="en-US"/>
          </a:p>
        </p:txBody>
      </p:sp>
    </p:spTree>
    <p:extLst>
      <p:ext uri="{BB962C8B-B14F-4D97-AF65-F5344CB8AC3E}">
        <p14:creationId xmlns:p14="http://schemas.microsoft.com/office/powerpoint/2010/main" val="3016858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fa-IR" sz="1200" dirty="0" smtClean="0">
                <a:solidFill>
                  <a:schemeClr val="bg1"/>
                </a:solidFill>
                <a:cs typeface="B Nazanin" panose="00000400000000000000" pitchFamily="2" charset="-78"/>
              </a:rPr>
              <a:t>1- </a:t>
            </a:r>
            <a:r>
              <a:rPr lang="ar-SA" sz="1200" dirty="0" smtClean="0">
                <a:solidFill>
                  <a:schemeClr val="bg1"/>
                </a:solidFill>
                <a:cs typeface="B Nazanin" panose="00000400000000000000" pitchFamily="2" charset="-78"/>
              </a:rPr>
              <a:t>در طول زمان‌بندی، از منابع</a:t>
            </a:r>
            <a:r>
              <a:rPr lang="fa-IR" sz="1200" dirty="0" smtClean="0">
                <a:solidFill>
                  <a:schemeClr val="bg1"/>
                </a:solidFill>
                <a:cs typeface="B Nazanin" panose="00000400000000000000" pitchFamily="2" charset="-78"/>
              </a:rPr>
              <a:t> قدرتمند با کارایی بالا برای </a:t>
            </a:r>
            <a:r>
              <a:rPr lang="ar-SA" sz="1200" dirty="0" smtClean="0">
                <a:solidFill>
                  <a:schemeClr val="bg1"/>
                </a:solidFill>
                <a:cs typeface="B Nazanin" panose="00000400000000000000" pitchFamily="2" charset="-78"/>
              </a:rPr>
              <a:t>محاسبات</a:t>
            </a:r>
            <a:r>
              <a:rPr lang="fa-IR" sz="1200" dirty="0" smtClean="0">
                <a:solidFill>
                  <a:schemeClr val="bg1"/>
                </a:solidFill>
                <a:cs typeface="B Nazanin" panose="00000400000000000000" pitchFamily="2" charset="-78"/>
              </a:rPr>
              <a:t> بالا و</a:t>
            </a:r>
            <a:r>
              <a:rPr lang="ar-SA" sz="1200" dirty="0" smtClean="0">
                <a:solidFill>
                  <a:schemeClr val="bg1"/>
                </a:solidFill>
                <a:cs typeface="B Nazanin" panose="00000400000000000000" pitchFamily="2" charset="-78"/>
              </a:rPr>
              <a:t> </a:t>
            </a:r>
            <a:r>
              <a:rPr lang="fa-IR" sz="1200" dirty="0" smtClean="0">
                <a:solidFill>
                  <a:schemeClr val="bg1"/>
                </a:solidFill>
                <a:cs typeface="B Nazanin" panose="00000400000000000000" pitchFamily="2" charset="-78"/>
              </a:rPr>
              <a:t>منابع  با کارایی ضعیف </a:t>
            </a:r>
            <a:r>
              <a:rPr lang="ar-SA" sz="1200" dirty="0" smtClean="0">
                <a:solidFill>
                  <a:schemeClr val="bg1"/>
                </a:solidFill>
                <a:cs typeface="B Nazanin" panose="00000400000000000000" pitchFamily="2" charset="-78"/>
              </a:rPr>
              <a:t>برای انتقال داده‌ها استفاده می‌شود که منجر به کاهش زمان اجرای کار می‌شود.</a:t>
            </a:r>
            <a:endParaRPr lang="fa-IR" sz="1200" dirty="0" smtClean="0">
              <a:solidFill>
                <a:schemeClr val="bg1"/>
              </a:solidFill>
              <a:cs typeface="B Nazanin" panose="00000400000000000000" pitchFamily="2" charset="-78"/>
            </a:endParaRPr>
          </a:p>
          <a:p>
            <a:pPr marL="0" marR="0" indent="0" algn="r" defTabSz="914400" rtl="1" eaLnBrk="1" fontAlgn="auto" latinLnBrk="0" hangingPunct="1">
              <a:lnSpc>
                <a:spcPct val="100000"/>
              </a:lnSpc>
              <a:spcBef>
                <a:spcPts val="0"/>
              </a:spcBef>
              <a:spcAft>
                <a:spcPts val="0"/>
              </a:spcAft>
              <a:buClrTx/>
              <a:buSzTx/>
              <a:buFontTx/>
              <a:buNone/>
              <a:tabLst/>
              <a:defRPr/>
            </a:pPr>
            <a:endParaRPr lang="fa-IR" sz="1200" dirty="0" smtClean="0">
              <a:solidFill>
                <a:schemeClr val="bg1"/>
              </a:solidFill>
              <a:cs typeface="B Nazanin" panose="00000400000000000000" pitchFamily="2" charset="-78"/>
            </a:endParaRPr>
          </a:p>
          <a:p>
            <a:pPr marL="0" marR="0" indent="0" algn="r" defTabSz="914400" rtl="1" eaLnBrk="1" fontAlgn="auto" latinLnBrk="0" hangingPunct="1">
              <a:lnSpc>
                <a:spcPct val="100000"/>
              </a:lnSpc>
              <a:spcBef>
                <a:spcPts val="0"/>
              </a:spcBef>
              <a:spcAft>
                <a:spcPts val="0"/>
              </a:spcAft>
              <a:buClrTx/>
              <a:buSzTx/>
              <a:buFontTx/>
              <a:buNone/>
              <a:tabLst/>
              <a:defRPr/>
            </a:pPr>
            <a:r>
              <a:rPr lang="fa-IR" sz="1200" dirty="0" smtClean="0">
                <a:solidFill>
                  <a:schemeClr val="bg1"/>
                </a:solidFill>
                <a:cs typeface="B Nazanin" panose="00000400000000000000" pitchFamily="2" charset="-78"/>
              </a:rPr>
              <a:t>2-</a:t>
            </a:r>
            <a:r>
              <a:rPr lang="fa-IR" sz="1200" baseline="0" dirty="0" smtClean="0">
                <a:solidFill>
                  <a:schemeClr val="bg1"/>
                </a:solidFill>
                <a:cs typeface="B Nazanin" panose="00000400000000000000" pitchFamily="2" charset="-78"/>
              </a:rPr>
              <a:t> </a:t>
            </a:r>
            <a:r>
              <a:rPr lang="ar-SA" sz="1200" dirty="0" smtClean="0">
                <a:solidFill>
                  <a:schemeClr val="bg1"/>
                </a:solidFill>
                <a:cs typeface="B Nazanin" panose="00000400000000000000" pitchFamily="2" charset="-78"/>
              </a:rPr>
              <a:t>بنابراین، راه‌حل‌های فراابتکاری مبتنی بر قاعده نمی‌توانند با چالش زمان‌بندی در محیط‌های محاسباتی </a:t>
            </a:r>
            <a:r>
              <a:rPr lang="fa-IR" sz="1200" dirty="0" smtClean="0">
                <a:solidFill>
                  <a:schemeClr val="bg1"/>
                </a:solidFill>
                <a:cs typeface="B Nazanin" panose="00000400000000000000" pitchFamily="2" charset="-78"/>
              </a:rPr>
              <a:t>مقابله کنند</a:t>
            </a:r>
            <a:endParaRPr lang="fa-IR" sz="1200" dirty="0" smtClean="0">
              <a:solidFill>
                <a:schemeClr val="bg1"/>
              </a:solidFill>
              <a:cs typeface="B Nazanin" panose="00000400000000000000" pitchFamily="2" charset="-78"/>
            </a:endParaRPr>
          </a:p>
          <a:p>
            <a:pPr marL="0" marR="0" indent="0" algn="r" defTabSz="914400" rtl="1" eaLnBrk="1" fontAlgn="auto" latinLnBrk="0" hangingPunct="1">
              <a:lnSpc>
                <a:spcPct val="100000"/>
              </a:lnSpc>
              <a:spcBef>
                <a:spcPts val="0"/>
              </a:spcBef>
              <a:spcAft>
                <a:spcPts val="0"/>
              </a:spcAft>
              <a:buClrTx/>
              <a:buSzTx/>
              <a:buFontTx/>
              <a:buNone/>
              <a:tabLst/>
              <a:defRPr/>
            </a:pPr>
            <a:r>
              <a:rPr lang="fa-IR" sz="1200" dirty="0" smtClean="0">
                <a:solidFill>
                  <a:schemeClr val="bg1"/>
                </a:solidFill>
                <a:cs typeface="B Nazanin" panose="00000400000000000000" pitchFamily="2" charset="-78"/>
              </a:rPr>
              <a:t>2-</a:t>
            </a:r>
            <a:r>
              <a:rPr lang="fa-IR" sz="1200" baseline="0" dirty="0" smtClean="0">
                <a:solidFill>
                  <a:schemeClr val="bg1"/>
                </a:solidFill>
                <a:cs typeface="B Nazanin" panose="00000400000000000000" pitchFamily="2" charset="-78"/>
              </a:rPr>
              <a:t> </a:t>
            </a:r>
            <a:r>
              <a:rPr lang="ar-SA" sz="1200" dirty="0" smtClean="0">
                <a:solidFill>
                  <a:schemeClr val="bg1"/>
                </a:solidFill>
                <a:cs typeface="B Nazanin" panose="00000400000000000000" pitchFamily="2" charset="-78"/>
              </a:rPr>
              <a:t>زمابندی، یک چالش از نوع </a:t>
            </a:r>
            <a:r>
              <a:rPr lang="en-US" sz="1200" dirty="0" smtClean="0">
                <a:solidFill>
                  <a:schemeClr val="bg1"/>
                </a:solidFill>
                <a:cs typeface="B Nazanin" panose="00000400000000000000" pitchFamily="2" charset="-78"/>
              </a:rPr>
              <a:t>NP</a:t>
            </a:r>
            <a:r>
              <a:rPr lang="ar-SA" sz="1200" dirty="0" smtClean="0">
                <a:solidFill>
                  <a:schemeClr val="bg1"/>
                </a:solidFill>
                <a:cs typeface="B Nazanin" panose="00000400000000000000" pitchFamily="2" charset="-78"/>
              </a:rPr>
              <a:t> سخت است، می توان راه حل های فراابتکاری را به منظور مدیریت مسائل زمانبندی در نظر </a:t>
            </a:r>
            <a:r>
              <a:rPr lang="ar-SA" sz="1200" dirty="0" smtClean="0">
                <a:solidFill>
                  <a:schemeClr val="bg1"/>
                </a:solidFill>
                <a:cs typeface="B Nazanin" panose="00000400000000000000" pitchFamily="2" charset="-78"/>
              </a:rPr>
              <a:t>گرفت</a:t>
            </a:r>
            <a:endParaRPr lang="fa-IR" sz="1200" dirty="0" smtClean="0">
              <a:solidFill>
                <a:schemeClr val="bg1"/>
              </a:solidFill>
              <a:cs typeface="B Nazanin" panose="00000400000000000000" pitchFamily="2" charset="-78"/>
            </a:endParaRPr>
          </a:p>
          <a:p>
            <a:pPr marL="0" marR="0" indent="0" algn="r" defTabSz="914400" rtl="1" eaLnBrk="1" fontAlgn="auto" latinLnBrk="0" hangingPunct="1">
              <a:lnSpc>
                <a:spcPct val="100000"/>
              </a:lnSpc>
              <a:spcBef>
                <a:spcPts val="0"/>
              </a:spcBef>
              <a:spcAft>
                <a:spcPts val="0"/>
              </a:spcAft>
              <a:buClrTx/>
              <a:buSzTx/>
              <a:buFontTx/>
              <a:buNone/>
              <a:tabLst/>
              <a:defRPr/>
            </a:pPr>
            <a:endParaRPr lang="fa-IR" sz="1200" dirty="0" smtClean="0">
              <a:solidFill>
                <a:schemeClr val="bg1"/>
              </a:solidFill>
              <a:cs typeface="B Nazanin" panose="00000400000000000000" pitchFamily="2" charset="-78"/>
            </a:endParaRPr>
          </a:p>
          <a:p>
            <a:pPr marL="0" marR="0" indent="0" algn="r" defTabSz="914400" rtl="1" eaLnBrk="1" fontAlgn="auto" latinLnBrk="0" hangingPunct="1">
              <a:lnSpc>
                <a:spcPct val="100000"/>
              </a:lnSpc>
              <a:spcBef>
                <a:spcPts val="0"/>
              </a:spcBef>
              <a:spcAft>
                <a:spcPts val="0"/>
              </a:spcAft>
              <a:buClrTx/>
              <a:buSzTx/>
              <a:buFontTx/>
              <a:buNone/>
              <a:tabLst/>
              <a:defRPr/>
            </a:pPr>
            <a:r>
              <a:rPr lang="fa-IR" sz="1200" dirty="0" smtClean="0">
                <a:solidFill>
                  <a:schemeClr val="bg1"/>
                </a:solidFill>
                <a:cs typeface="B Nazanin" panose="00000400000000000000" pitchFamily="2" charset="-78"/>
              </a:rPr>
              <a:t>3- </a:t>
            </a:r>
            <a:r>
              <a:rPr lang="ar-SA" sz="1200" dirty="0" smtClean="0">
                <a:solidFill>
                  <a:schemeClr val="bg1"/>
                </a:solidFill>
                <a:cs typeface="B Nazanin" panose="00000400000000000000" pitchFamily="2" charset="-78"/>
              </a:rPr>
              <a:t>در یادگیری عمیق، عامل به طور مداوم با محیط در تعامل است و تعداد زیادی از مسیرهای تجربی را ثبت می کند</a:t>
            </a:r>
            <a:endParaRPr lang="fa-IR" sz="1200" dirty="0" smtClean="0">
              <a:solidFill>
                <a:schemeClr val="bg1"/>
              </a:solidFill>
              <a:cs typeface="B Nazanin" panose="00000400000000000000" pitchFamily="2" charset="-78"/>
            </a:endParaRPr>
          </a:p>
          <a:p>
            <a:pPr algn="r" rtl="1"/>
            <a:endParaRPr lang="en-US" dirty="0"/>
          </a:p>
        </p:txBody>
      </p:sp>
      <p:sp>
        <p:nvSpPr>
          <p:cNvPr id="4" name="Slide Number Placeholder 3"/>
          <p:cNvSpPr>
            <a:spLocks noGrp="1"/>
          </p:cNvSpPr>
          <p:nvPr>
            <p:ph type="sldNum" sz="quarter" idx="10"/>
          </p:nvPr>
        </p:nvSpPr>
        <p:spPr/>
        <p:txBody>
          <a:bodyPr/>
          <a:lstStyle/>
          <a:p>
            <a:fld id="{425338C3-263F-468D-8890-63E63780116D}" type="slidenum">
              <a:rPr lang="en-US" smtClean="0"/>
              <a:t>5</a:t>
            </a:fld>
            <a:endParaRPr lang="en-US"/>
          </a:p>
        </p:txBody>
      </p:sp>
    </p:spTree>
    <p:extLst>
      <p:ext uri="{BB962C8B-B14F-4D97-AF65-F5344CB8AC3E}">
        <p14:creationId xmlns:p14="http://schemas.microsoft.com/office/powerpoint/2010/main" val="2721530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1">
              <a:lnSpc>
                <a:spcPct val="160000"/>
              </a:lnSpc>
            </a:pPr>
            <a:r>
              <a:rPr lang="fa-IR" dirty="0" smtClean="0">
                <a:solidFill>
                  <a:schemeClr val="bg1"/>
                </a:solidFill>
                <a:cs typeface="B Nazanin" panose="00000400000000000000" pitchFamily="2" charset="-78"/>
              </a:rPr>
              <a:t>4- </a:t>
            </a:r>
            <a:r>
              <a:rPr lang="ar-SA" dirty="0" smtClean="0">
                <a:solidFill>
                  <a:schemeClr val="bg1"/>
                </a:solidFill>
                <a:cs typeface="B Nazanin" panose="00000400000000000000" pitchFamily="2" charset="-78"/>
              </a:rPr>
              <a:t>روش پیشنهادی می تواند هزینه متعادل سازی بار سرورها، هزینه زمان پاسخ برنامه های اینترنت اشیا و هزینه وزنی آنها را بهینه کند. </a:t>
            </a:r>
            <a:endParaRPr lang="fa-IR" dirty="0" smtClean="0">
              <a:solidFill>
                <a:schemeClr val="bg1"/>
              </a:solidFill>
              <a:cs typeface="B Nazanin" panose="00000400000000000000" pitchFamily="2" charset="-78"/>
            </a:endParaRPr>
          </a:p>
          <a:p>
            <a:pPr algn="just" rtl="1">
              <a:lnSpc>
                <a:spcPct val="160000"/>
              </a:lnSpc>
            </a:pPr>
            <a:endParaRPr lang="fa-IR" dirty="0" smtClean="0">
              <a:solidFill>
                <a:schemeClr val="bg1"/>
              </a:solidFill>
              <a:cs typeface="B Nazanin" panose="00000400000000000000" pitchFamily="2" charset="-78"/>
            </a:endParaRPr>
          </a:p>
          <a:p>
            <a:pPr algn="just" rtl="1">
              <a:lnSpc>
                <a:spcPct val="160000"/>
              </a:lnSpc>
            </a:pPr>
            <a:r>
              <a:rPr lang="fa-IR" dirty="0" smtClean="0">
                <a:solidFill>
                  <a:schemeClr val="bg1"/>
                </a:solidFill>
                <a:cs typeface="B Nazanin" panose="00000400000000000000" pitchFamily="2" charset="-78"/>
              </a:rPr>
              <a:t>5- </a:t>
            </a:r>
            <a:r>
              <a:rPr lang="ar-SA" dirty="0" smtClean="0">
                <a:solidFill>
                  <a:schemeClr val="bg1"/>
                </a:solidFill>
                <a:cs typeface="B Nazanin" panose="00000400000000000000" pitchFamily="2" charset="-78"/>
              </a:rPr>
              <a:t>با استفاده از روش پیشنهادی با</a:t>
            </a:r>
            <a:r>
              <a:rPr lang="fa-IR" dirty="0" smtClean="0">
                <a:solidFill>
                  <a:schemeClr val="bg1"/>
                </a:solidFill>
                <a:cs typeface="B Nazanin" panose="00000400000000000000" pitchFamily="2" charset="-78"/>
              </a:rPr>
              <a:t> </a:t>
            </a:r>
            <a:r>
              <a:rPr lang="ar-SA" dirty="0" smtClean="0">
                <a:solidFill>
                  <a:schemeClr val="bg1"/>
                </a:solidFill>
                <a:cs typeface="B Nazanin" panose="00000400000000000000" pitchFamily="2" charset="-78"/>
              </a:rPr>
              <a:t>محدود کردن دفعات به روز رسانی پارامترهای کیفیت سرویس، انتظار می‌رود سرعت همگرایی الگوریتم بهبود یابد</a:t>
            </a:r>
            <a:endParaRPr lang="fa-IR" dirty="0" smtClean="0">
              <a:solidFill>
                <a:schemeClr val="bg1"/>
              </a:solidFill>
              <a:cs typeface="B Nazanin" panose="00000400000000000000" pitchFamily="2" charset="-78"/>
            </a:endParaRPr>
          </a:p>
          <a:p>
            <a:pPr algn="r" rtl="1"/>
            <a:endParaRPr lang="en-US" dirty="0"/>
          </a:p>
        </p:txBody>
      </p:sp>
      <p:sp>
        <p:nvSpPr>
          <p:cNvPr id="4" name="Slide Number Placeholder 3"/>
          <p:cNvSpPr>
            <a:spLocks noGrp="1"/>
          </p:cNvSpPr>
          <p:nvPr>
            <p:ph type="sldNum" sz="quarter" idx="10"/>
          </p:nvPr>
        </p:nvSpPr>
        <p:spPr/>
        <p:txBody>
          <a:bodyPr/>
          <a:lstStyle/>
          <a:p>
            <a:fld id="{425338C3-263F-468D-8890-63E63780116D}" type="slidenum">
              <a:rPr lang="en-US" smtClean="0"/>
              <a:t>6</a:t>
            </a:fld>
            <a:endParaRPr lang="en-US"/>
          </a:p>
        </p:txBody>
      </p:sp>
    </p:spTree>
    <p:extLst>
      <p:ext uri="{BB962C8B-B14F-4D97-AF65-F5344CB8AC3E}">
        <p14:creationId xmlns:p14="http://schemas.microsoft.com/office/powerpoint/2010/main" val="86101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r" defTabSz="914400" rtl="1" eaLnBrk="1" fontAlgn="auto" latinLnBrk="0" hangingPunct="1">
              <a:lnSpc>
                <a:spcPct val="100000"/>
              </a:lnSpc>
              <a:spcBef>
                <a:spcPts val="0"/>
              </a:spcBef>
              <a:spcAft>
                <a:spcPts val="0"/>
              </a:spcAft>
              <a:buClrTx/>
              <a:buSzTx/>
              <a:buFontTx/>
              <a:buNone/>
              <a:tabLst/>
              <a:defRPr/>
            </a:pPr>
            <a:r>
              <a:rPr lang="fa-IR" sz="2200" b="1" dirty="0" smtClean="0">
                <a:solidFill>
                  <a:schemeClr val="tx1"/>
                </a:solidFill>
                <a:cs typeface="B Nazanin" panose="00000400000000000000" pitchFamily="2" charset="-78"/>
              </a:rPr>
              <a:t>3- </a:t>
            </a:r>
            <a:r>
              <a:rPr lang="ar-SA" sz="2200" b="1" dirty="0" smtClean="0">
                <a:solidFill>
                  <a:schemeClr val="tx1"/>
                </a:solidFill>
                <a:cs typeface="B Nazanin" panose="00000400000000000000" pitchFamily="2" charset="-78"/>
              </a:rPr>
              <a:t>به منظور زمانبندی وظایف، یک مدل هزینه مبتنی بر شبکه عصبی </a:t>
            </a:r>
            <a:r>
              <a:rPr lang="en-US" sz="2200" b="1" dirty="0" smtClean="0">
                <a:solidFill>
                  <a:schemeClr val="tx1"/>
                </a:solidFill>
                <a:cs typeface="B Nazanin" panose="00000400000000000000" pitchFamily="2" charset="-78"/>
              </a:rPr>
              <a:t>LSTM</a:t>
            </a:r>
            <a:r>
              <a:rPr lang="ar-SA" sz="2200" b="1" dirty="0" smtClean="0">
                <a:solidFill>
                  <a:schemeClr val="tx1"/>
                </a:solidFill>
                <a:cs typeface="B Nazanin" panose="00000400000000000000" pitchFamily="2" charset="-78"/>
              </a:rPr>
              <a:t> در محیط‌های محاسباتی لبه/مه پیشنهاد می‌شود تا سطح تعادل بار سرورها را بهبود بخشد و زمان پاسخ برنامه را به حداقل برساند. </a:t>
            </a:r>
            <a:endParaRPr lang="en-US" sz="2200" b="1" dirty="0" smtClean="0">
              <a:solidFill>
                <a:schemeClr val="tx1"/>
              </a:solidFill>
              <a:cs typeface="B Nazanin" panose="00000400000000000000" pitchFamily="2" charset="-78"/>
            </a:endParaRPr>
          </a:p>
          <a:p>
            <a:pPr algn="r" rtl="1"/>
            <a:endParaRPr lang="en-US" dirty="0"/>
          </a:p>
        </p:txBody>
      </p:sp>
      <p:sp>
        <p:nvSpPr>
          <p:cNvPr id="4" name="Slide Number Placeholder 3"/>
          <p:cNvSpPr>
            <a:spLocks noGrp="1"/>
          </p:cNvSpPr>
          <p:nvPr>
            <p:ph type="sldNum" sz="quarter" idx="10"/>
          </p:nvPr>
        </p:nvSpPr>
        <p:spPr/>
        <p:txBody>
          <a:bodyPr/>
          <a:lstStyle/>
          <a:p>
            <a:fld id="{425338C3-263F-468D-8890-63E63780116D}" type="slidenum">
              <a:rPr lang="en-US" smtClean="0"/>
              <a:t>10</a:t>
            </a:fld>
            <a:endParaRPr lang="en-US"/>
          </a:p>
        </p:txBody>
      </p:sp>
    </p:spTree>
    <p:extLst>
      <p:ext uri="{BB962C8B-B14F-4D97-AF65-F5344CB8AC3E}">
        <p14:creationId xmlns:p14="http://schemas.microsoft.com/office/powerpoint/2010/main" val="1188653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r" defTabSz="914400" rtl="1" eaLnBrk="1" fontAlgn="auto" latinLnBrk="0" hangingPunct="1">
              <a:lnSpc>
                <a:spcPct val="100000"/>
              </a:lnSpc>
              <a:spcBef>
                <a:spcPts val="0"/>
              </a:spcBef>
              <a:spcAft>
                <a:spcPts val="0"/>
              </a:spcAft>
              <a:buClrTx/>
              <a:buSzTx/>
              <a:buFontTx/>
              <a:buNone/>
              <a:tabLst/>
              <a:defRPr/>
            </a:pPr>
            <a:r>
              <a:rPr lang="fa-IR" sz="2000" dirty="0" smtClean="0">
                <a:solidFill>
                  <a:schemeClr val="bg1"/>
                </a:solidFill>
                <a:cs typeface="B Nazanin" panose="00000400000000000000" pitchFamily="2" charset="-78"/>
              </a:rPr>
              <a:t>1-1 </a:t>
            </a:r>
            <a:r>
              <a:rPr lang="ar-SA" sz="2000" dirty="0" smtClean="0">
                <a:solidFill>
                  <a:schemeClr val="bg1"/>
                </a:solidFill>
                <a:cs typeface="B Nazanin" panose="00000400000000000000" pitchFamily="2" charset="-78"/>
              </a:rPr>
              <a:t>زمانبندی در</a:t>
            </a:r>
            <a:r>
              <a:rPr lang="fa-IR" sz="2000" dirty="0" smtClean="0">
                <a:solidFill>
                  <a:schemeClr val="bg1"/>
                </a:solidFill>
                <a:cs typeface="B Nazanin" panose="00000400000000000000" pitchFamily="2" charset="-78"/>
              </a:rPr>
              <a:t> </a:t>
            </a:r>
            <a:r>
              <a:rPr lang="ar-SA" sz="2000" dirty="0" smtClean="0">
                <a:solidFill>
                  <a:schemeClr val="bg1"/>
                </a:solidFill>
                <a:cs typeface="B Nazanin" panose="00000400000000000000" pitchFamily="2" charset="-78"/>
              </a:rPr>
              <a:t>این ساختارها به عنوان چالش مطالعه می‌شود.</a:t>
            </a:r>
            <a:endParaRPr lang="fa-IR" sz="2000" dirty="0" smtClean="0">
              <a:solidFill>
                <a:schemeClr val="bg1"/>
              </a:solidFill>
              <a:cs typeface="B Nazanin" panose="00000400000000000000" pitchFamily="2" charset="-78"/>
            </a:endParaRPr>
          </a:p>
          <a:p>
            <a:pPr marL="0" marR="0" lvl="1" indent="0" algn="r" defTabSz="914400" rtl="1" eaLnBrk="1" fontAlgn="auto" latinLnBrk="0" hangingPunct="1">
              <a:lnSpc>
                <a:spcPct val="100000"/>
              </a:lnSpc>
              <a:spcBef>
                <a:spcPts val="0"/>
              </a:spcBef>
              <a:spcAft>
                <a:spcPts val="0"/>
              </a:spcAft>
              <a:buClrTx/>
              <a:buSzTx/>
              <a:buFontTx/>
              <a:buNone/>
              <a:tabLst/>
              <a:defRPr/>
            </a:pPr>
            <a:endParaRPr lang="fa-IR" sz="2000" dirty="0" smtClean="0">
              <a:solidFill>
                <a:schemeClr val="bg1"/>
              </a:solidFill>
              <a:cs typeface="B Nazanin" panose="00000400000000000000" pitchFamily="2" charset="-78"/>
            </a:endParaRPr>
          </a:p>
          <a:p>
            <a:pPr marL="457200" lvl="1" indent="0" algn="just" rtl="1">
              <a:lnSpc>
                <a:spcPct val="160000"/>
              </a:lnSpc>
              <a:buFont typeface="+mj-lt"/>
              <a:buNone/>
            </a:pPr>
            <a:r>
              <a:rPr lang="fa-IR" dirty="0" smtClean="0"/>
              <a:t>2-1  </a:t>
            </a:r>
            <a:r>
              <a:rPr lang="fa-IR" sz="2000" dirty="0" smtClean="0">
                <a:solidFill>
                  <a:schemeClr val="bg1"/>
                </a:solidFill>
                <a:cs typeface="B Nazanin" panose="00000400000000000000" pitchFamily="2" charset="-78"/>
              </a:rPr>
              <a:t>مطالعه </a:t>
            </a:r>
            <a:r>
              <a:rPr lang="ar-SA" sz="2000" dirty="0" smtClean="0">
                <a:solidFill>
                  <a:schemeClr val="bg1"/>
                </a:solidFill>
                <a:cs typeface="B Nazanin" panose="00000400000000000000" pitchFamily="2" charset="-78"/>
              </a:rPr>
              <a:t>الگوها و راهکارهای ارائه شده محققان در این زمینه</a:t>
            </a:r>
            <a:r>
              <a:rPr lang="fa-IR" sz="2000" dirty="0" smtClean="0">
                <a:solidFill>
                  <a:schemeClr val="bg1"/>
                </a:solidFill>
                <a:cs typeface="B Nazanin" panose="00000400000000000000" pitchFamily="2" charset="-78"/>
              </a:rPr>
              <a:t> انجام می شود</a:t>
            </a:r>
          </a:p>
          <a:p>
            <a:pPr marL="457200" lvl="1" indent="0" algn="just" rtl="1">
              <a:lnSpc>
                <a:spcPct val="160000"/>
              </a:lnSpc>
              <a:buFont typeface="+mj-lt"/>
              <a:buNone/>
            </a:pPr>
            <a:r>
              <a:rPr lang="fa-IR" sz="2000" dirty="0" smtClean="0">
                <a:solidFill>
                  <a:schemeClr val="bg1"/>
                </a:solidFill>
                <a:cs typeface="B Nazanin" panose="00000400000000000000" pitchFamily="2" charset="-78"/>
              </a:rPr>
              <a:t>2-2  </a:t>
            </a:r>
            <a:r>
              <a:rPr lang="ar-SA" sz="2000" dirty="0" smtClean="0">
                <a:solidFill>
                  <a:schemeClr val="bg1"/>
                </a:solidFill>
                <a:cs typeface="B Nazanin" panose="00000400000000000000" pitchFamily="2" charset="-78"/>
              </a:rPr>
              <a:t>مزایا و معایب هریک از رویکردهای بررسی شده توصف می­شود.</a:t>
            </a:r>
            <a:endParaRPr lang="fa-IR" sz="2000" dirty="0" smtClean="0">
              <a:solidFill>
                <a:schemeClr val="bg1"/>
              </a:solidFill>
              <a:cs typeface="B Nazanin" panose="00000400000000000000" pitchFamily="2" charset="-78"/>
            </a:endParaRPr>
          </a:p>
          <a:p>
            <a:pPr algn="r" rtl="1"/>
            <a:endParaRPr lang="fa-IR" dirty="0" smtClean="0"/>
          </a:p>
          <a:p>
            <a:pPr algn="r" rtl="1"/>
            <a:endParaRPr lang="en-US" dirty="0"/>
          </a:p>
        </p:txBody>
      </p:sp>
      <p:sp>
        <p:nvSpPr>
          <p:cNvPr id="4" name="Slide Number Placeholder 3"/>
          <p:cNvSpPr>
            <a:spLocks noGrp="1"/>
          </p:cNvSpPr>
          <p:nvPr>
            <p:ph type="sldNum" sz="quarter" idx="10"/>
          </p:nvPr>
        </p:nvSpPr>
        <p:spPr/>
        <p:txBody>
          <a:bodyPr/>
          <a:lstStyle/>
          <a:p>
            <a:fld id="{425338C3-263F-468D-8890-63E63780116D}" type="slidenum">
              <a:rPr lang="en-US" smtClean="0"/>
              <a:t>13</a:t>
            </a:fld>
            <a:endParaRPr lang="en-US"/>
          </a:p>
        </p:txBody>
      </p:sp>
    </p:spTree>
    <p:extLst>
      <p:ext uri="{BB962C8B-B14F-4D97-AF65-F5344CB8AC3E}">
        <p14:creationId xmlns:p14="http://schemas.microsoft.com/office/powerpoint/2010/main" val="2216758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fa-IR" dirty="0" smtClean="0">
                <a:solidFill>
                  <a:schemeClr val="bg1"/>
                </a:solidFill>
                <a:cs typeface="B Nazanin" panose="00000400000000000000" pitchFamily="2" charset="-78"/>
              </a:rPr>
              <a:t>1- </a:t>
            </a:r>
            <a:r>
              <a:rPr lang="ar-SA" dirty="0" smtClean="0">
                <a:solidFill>
                  <a:schemeClr val="bg1"/>
                </a:solidFill>
                <a:cs typeface="B Nazanin" panose="00000400000000000000" pitchFamily="2" charset="-78"/>
              </a:rPr>
              <a:t>مسئله زمانبندی در محاسبات مه و لبه یک مسئله غیرقطعی است که همواره روش‌های مختلفی برای حل آن ارائه می‌شود</a:t>
            </a:r>
            <a:endParaRPr lang="fa-IR" dirty="0" smtClean="0">
              <a:solidFill>
                <a:schemeClr val="bg1"/>
              </a:solidFill>
              <a:cs typeface="B Nazanin" panose="00000400000000000000" pitchFamily="2" charset="-78"/>
            </a:endParaRPr>
          </a:p>
          <a:p>
            <a:pPr algn="r" rtl="1"/>
            <a:endParaRPr lang="fa-IR" dirty="0" smtClean="0"/>
          </a:p>
          <a:p>
            <a:pPr algn="r" rtl="1"/>
            <a:endParaRPr lang="fa-IR" dirty="0" smtClean="0"/>
          </a:p>
          <a:p>
            <a:pPr marL="0" marR="0" indent="0" algn="r" defTabSz="914400" rtl="1" eaLnBrk="1" fontAlgn="auto" latinLnBrk="0" hangingPunct="1">
              <a:lnSpc>
                <a:spcPct val="100000"/>
              </a:lnSpc>
              <a:spcBef>
                <a:spcPts val="0"/>
              </a:spcBef>
              <a:spcAft>
                <a:spcPts val="0"/>
              </a:spcAft>
              <a:buClrTx/>
              <a:buSzTx/>
              <a:buFontTx/>
              <a:buNone/>
              <a:tabLst/>
              <a:defRPr/>
            </a:pPr>
            <a:r>
              <a:rPr lang="fa-IR" dirty="0" smtClean="0">
                <a:solidFill>
                  <a:schemeClr val="bg1"/>
                </a:solidFill>
                <a:cs typeface="B Nazanin" panose="00000400000000000000" pitchFamily="2" charset="-78"/>
              </a:rPr>
              <a:t>4- </a:t>
            </a:r>
            <a:r>
              <a:rPr lang="ar-SA" dirty="0" smtClean="0">
                <a:solidFill>
                  <a:schemeClr val="bg1"/>
                </a:solidFill>
                <a:cs typeface="B Nazanin" panose="00000400000000000000" pitchFamily="2" charset="-78"/>
              </a:rPr>
              <a:t>ولی </a:t>
            </a:r>
            <a:r>
              <a:rPr lang="ar-SA" dirty="0" smtClean="0">
                <a:solidFill>
                  <a:schemeClr val="bg1"/>
                </a:solidFill>
                <a:cs typeface="B Nazanin" panose="00000400000000000000" pitchFamily="2" charset="-78"/>
              </a:rPr>
              <a:t>باید دقت داشت که استفاده از پارامترهای بیشتر، ­می­تواند منجر به افزایش پیچیدگی محاسباتی و درنتیجه افت کارایی کلی شبکه شود</a:t>
            </a:r>
            <a:endParaRPr lang="fa-IR" dirty="0" smtClean="0">
              <a:solidFill>
                <a:schemeClr val="bg1"/>
              </a:solidFill>
              <a:cs typeface="B Nazanin" panose="00000400000000000000" pitchFamily="2" charset="-78"/>
            </a:endParaRPr>
          </a:p>
          <a:p>
            <a:pPr algn="r" rtl="1"/>
            <a:endParaRPr lang="en-US" dirty="0"/>
          </a:p>
        </p:txBody>
      </p:sp>
      <p:sp>
        <p:nvSpPr>
          <p:cNvPr id="4" name="Slide Number Placeholder 3"/>
          <p:cNvSpPr>
            <a:spLocks noGrp="1"/>
          </p:cNvSpPr>
          <p:nvPr>
            <p:ph type="sldNum" sz="quarter" idx="10"/>
          </p:nvPr>
        </p:nvSpPr>
        <p:spPr/>
        <p:txBody>
          <a:bodyPr/>
          <a:lstStyle/>
          <a:p>
            <a:fld id="{425338C3-263F-468D-8890-63E63780116D}" type="slidenum">
              <a:rPr lang="en-US" smtClean="0"/>
              <a:t>14</a:t>
            </a:fld>
            <a:endParaRPr lang="en-US"/>
          </a:p>
        </p:txBody>
      </p:sp>
    </p:spTree>
    <p:extLst>
      <p:ext uri="{BB962C8B-B14F-4D97-AF65-F5344CB8AC3E}">
        <p14:creationId xmlns:p14="http://schemas.microsoft.com/office/powerpoint/2010/main" val="3915949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ar-SA" dirty="0" smtClean="0">
                <a:solidFill>
                  <a:schemeClr val="bg1"/>
                </a:solidFill>
                <a:cs typeface="B Nazanin" panose="00000400000000000000" pitchFamily="2" charset="-78"/>
              </a:rPr>
              <a:t>در شکل زیر ساختار راهکار پیشنهادی شرح داده  شده است.</a:t>
            </a:r>
            <a:endParaRPr lang="en-US" dirty="0"/>
          </a:p>
        </p:txBody>
      </p:sp>
      <p:sp>
        <p:nvSpPr>
          <p:cNvPr id="4" name="Slide Number Placeholder 3"/>
          <p:cNvSpPr>
            <a:spLocks noGrp="1"/>
          </p:cNvSpPr>
          <p:nvPr>
            <p:ph type="sldNum" sz="quarter" idx="10"/>
          </p:nvPr>
        </p:nvSpPr>
        <p:spPr/>
        <p:txBody>
          <a:bodyPr/>
          <a:lstStyle/>
          <a:p>
            <a:fld id="{425338C3-263F-468D-8890-63E63780116D}" type="slidenum">
              <a:rPr lang="en-US" smtClean="0"/>
              <a:t>15</a:t>
            </a:fld>
            <a:endParaRPr lang="en-US"/>
          </a:p>
        </p:txBody>
      </p:sp>
    </p:spTree>
    <p:extLst>
      <p:ext uri="{BB962C8B-B14F-4D97-AF65-F5344CB8AC3E}">
        <p14:creationId xmlns:p14="http://schemas.microsoft.com/office/powerpoint/2010/main" val="3713582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kumimoji="0" lang="ar-SA" altLang="fa-IR" sz="120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cs typeface="B Nazanin" panose="00000400000000000000" pitchFamily="2" charset="-78"/>
              </a:rPr>
              <a:t>تقسیم‌بندی ارائه شده در جدول نمونه­ای از این تقسیم­بندی </a:t>
            </a:r>
            <a:r>
              <a:rPr kumimoji="0" lang="ar-SA" altLang="fa-IR" sz="120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cs typeface="B Nazanin" panose="00000400000000000000" pitchFamily="2" charset="-78"/>
              </a:rPr>
              <a:t>است</a:t>
            </a:r>
            <a:endParaRPr kumimoji="0" lang="fa-IR" altLang="fa-IR" sz="120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cs typeface="B Nazanin" panose="00000400000000000000" pitchFamily="2" charset="-78"/>
            </a:endParaRPr>
          </a:p>
          <a:p>
            <a:pPr marL="0" marR="0" indent="0" algn="r" defTabSz="914400" rtl="1" eaLnBrk="1" fontAlgn="auto" latinLnBrk="0" hangingPunct="1">
              <a:lnSpc>
                <a:spcPct val="100000"/>
              </a:lnSpc>
              <a:spcBef>
                <a:spcPts val="0"/>
              </a:spcBef>
              <a:spcAft>
                <a:spcPts val="0"/>
              </a:spcAft>
              <a:buClrTx/>
              <a:buSzTx/>
              <a:buFontTx/>
              <a:buNone/>
              <a:tabLst/>
              <a:defRPr/>
            </a:pPr>
            <a:r>
              <a:rPr lang="en-US" sz="1200" dirty="0" smtClean="0">
                <a:solidFill>
                  <a:schemeClr val="bg1"/>
                </a:solidFill>
                <a:latin typeface="Times New Roman" panose="02020603050405020304" pitchFamily="18" charset="0"/>
                <a:ea typeface="Times New Roman" panose="02020603050405020304" pitchFamily="18" charset="0"/>
                <a:cs typeface="B Nazanin" panose="00000400000000000000" pitchFamily="2" charset="-78"/>
              </a:rPr>
              <a:t>LSTM</a:t>
            </a:r>
            <a:r>
              <a:rPr lang="ar-SA" sz="1200" dirty="0" smtClean="0">
                <a:solidFill>
                  <a:schemeClr val="bg1"/>
                </a:solidFill>
                <a:latin typeface="Times New Roman" panose="02020603050405020304" pitchFamily="18" charset="0"/>
                <a:ea typeface="Times New Roman" panose="02020603050405020304" pitchFamily="18" charset="0"/>
                <a:cs typeface="B Nazanin" panose="00000400000000000000" pitchFamily="2" charset="-78"/>
              </a:rPr>
              <a:t> ها دارای اتصالات بازخوردی هستند که آنها را با شبکه های عصبی پیشخور سنتی متفاوت می کند.</a:t>
            </a:r>
            <a:endParaRPr lang="en-US" sz="1200" dirty="0" smtClean="0">
              <a:solidFill>
                <a:schemeClr val="bg1"/>
              </a:solidFill>
              <a:latin typeface="Times New Roman" panose="02020603050405020304" pitchFamily="18" charset="0"/>
              <a:ea typeface="Times New Roman" panose="02020603050405020304" pitchFamily="18" charset="0"/>
              <a:cs typeface="B Nazanin" panose="00000400000000000000" pitchFamily="2" charset="-78"/>
            </a:endParaRPr>
          </a:p>
          <a:p>
            <a:pPr algn="r" rtl="1"/>
            <a:endParaRPr lang="en-US" dirty="0"/>
          </a:p>
        </p:txBody>
      </p:sp>
      <p:sp>
        <p:nvSpPr>
          <p:cNvPr id="4" name="Slide Number Placeholder 3"/>
          <p:cNvSpPr>
            <a:spLocks noGrp="1"/>
          </p:cNvSpPr>
          <p:nvPr>
            <p:ph type="sldNum" sz="quarter" idx="10"/>
          </p:nvPr>
        </p:nvSpPr>
        <p:spPr/>
        <p:txBody>
          <a:bodyPr/>
          <a:lstStyle/>
          <a:p>
            <a:fld id="{425338C3-263F-468D-8890-63E63780116D}" type="slidenum">
              <a:rPr lang="en-US" smtClean="0"/>
              <a:t>19</a:t>
            </a:fld>
            <a:endParaRPr lang="en-US"/>
          </a:p>
        </p:txBody>
      </p:sp>
    </p:spTree>
    <p:extLst>
      <p:ext uri="{BB962C8B-B14F-4D97-AF65-F5344CB8AC3E}">
        <p14:creationId xmlns:p14="http://schemas.microsoft.com/office/powerpoint/2010/main" val="2635485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ar-SA" dirty="0" smtClean="0">
                <a:solidFill>
                  <a:schemeClr val="bg1"/>
                </a:solidFill>
                <a:cs typeface="B Nazanin" panose="00000400000000000000" pitchFamily="2" charset="-78"/>
              </a:rPr>
              <a:t>مشکل شبکه های عصبی بازگشتی این است که آنها به سادگی داده های قبلی را در "حافظه کوتاه مدت" خود ذخیره می کنند. هنگامی که حافظه موجود در آن تمام شد، به سادگی طولانی ترین اطلاعات حفظ شده را حذف می کند و آن را با داده های جدید جایگزین می کند. مدل </a:t>
            </a:r>
            <a:r>
              <a:rPr lang="en-US" dirty="0" smtClean="0">
                <a:solidFill>
                  <a:schemeClr val="bg1"/>
                </a:solidFill>
                <a:cs typeface="B Nazanin" panose="00000400000000000000" pitchFamily="2" charset="-78"/>
              </a:rPr>
              <a:t>LSTM</a:t>
            </a:r>
            <a:r>
              <a:rPr lang="ar-SA" dirty="0" smtClean="0">
                <a:solidFill>
                  <a:schemeClr val="bg1"/>
                </a:solidFill>
                <a:cs typeface="B Nazanin" panose="00000400000000000000" pitchFamily="2" charset="-78"/>
              </a:rPr>
              <a:t> سعی می کند با حفظ اطلاعات انتخاب شده در حافظه بلند مدت این مشکل را رفع می­کند. این حافظه طولانی مدت در حالت سلولی ذخیره می شود. </a:t>
            </a:r>
            <a:endParaRPr lang="fa-IR" dirty="0" smtClean="0">
              <a:solidFill>
                <a:schemeClr val="bg1"/>
              </a:solidFill>
              <a:cs typeface="B Nazanin" panose="00000400000000000000" pitchFamily="2" charset="-78"/>
            </a:endParaRPr>
          </a:p>
          <a:p>
            <a:pPr algn="r" rtl="1"/>
            <a:endParaRPr lang="fa-IR" dirty="0"/>
          </a:p>
        </p:txBody>
      </p:sp>
      <p:sp>
        <p:nvSpPr>
          <p:cNvPr id="4" name="Slide Number Placeholder 3"/>
          <p:cNvSpPr>
            <a:spLocks noGrp="1"/>
          </p:cNvSpPr>
          <p:nvPr>
            <p:ph type="sldNum" sz="quarter" idx="10"/>
          </p:nvPr>
        </p:nvSpPr>
        <p:spPr/>
        <p:txBody>
          <a:bodyPr/>
          <a:lstStyle/>
          <a:p>
            <a:fld id="{425338C3-263F-468D-8890-63E63780116D}" type="slidenum">
              <a:rPr lang="en-US" smtClean="0"/>
              <a:t>20</a:t>
            </a:fld>
            <a:endParaRPr lang="en-US"/>
          </a:p>
        </p:txBody>
      </p:sp>
    </p:spTree>
    <p:extLst>
      <p:ext uri="{BB962C8B-B14F-4D97-AF65-F5344CB8AC3E}">
        <p14:creationId xmlns:p14="http://schemas.microsoft.com/office/powerpoint/2010/main" val="2504678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1814649-737A-422E-A829-8E57FE282846}" type="datetimeFigureOut">
              <a:rPr lang="fa-IR" smtClean="0"/>
              <a:t>11/05/1446</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413A2F32-AED1-45FA-B3E3-40606DCB23D6}" type="slidenum">
              <a:rPr lang="fa-IR" smtClean="0"/>
              <a:t>‹#›</a:t>
            </a:fld>
            <a:endParaRPr lang="fa-IR"/>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6197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Date Placeholder 2"/>
          <p:cNvSpPr>
            <a:spLocks noGrp="1"/>
          </p:cNvSpPr>
          <p:nvPr>
            <p:ph type="dt" sz="half" idx="10"/>
          </p:nvPr>
        </p:nvSpPr>
        <p:spPr/>
        <p:txBody>
          <a:bodyPr/>
          <a:lstStyle/>
          <a:p>
            <a:fld id="{71814649-737A-422E-A829-8E57FE282846}" type="datetimeFigureOut">
              <a:rPr lang="fa-IR" smtClean="0"/>
              <a:t>11/05/1446</a:t>
            </a:fld>
            <a:endParaRPr lang="fa-IR"/>
          </a:p>
        </p:txBody>
      </p:sp>
      <p:sp>
        <p:nvSpPr>
          <p:cNvPr id="4" name="Footer Placeholder 3"/>
          <p:cNvSpPr>
            <a:spLocks noGrp="1"/>
          </p:cNvSpPr>
          <p:nvPr>
            <p:ph type="ftr" sz="quarter" idx="11"/>
          </p:nvPr>
        </p:nvSpPr>
        <p:spPr/>
        <p:txBody>
          <a:bodyPr/>
          <a:lstStyle/>
          <a:p>
            <a:endParaRPr lang="fa-IR"/>
          </a:p>
        </p:txBody>
      </p:sp>
      <p:sp>
        <p:nvSpPr>
          <p:cNvPr id="5" name="Slide Number Placeholder 4"/>
          <p:cNvSpPr>
            <a:spLocks noGrp="1"/>
          </p:cNvSpPr>
          <p:nvPr>
            <p:ph type="sldNum" sz="quarter" idx="12"/>
          </p:nvPr>
        </p:nvSpPr>
        <p:spPr/>
        <p:txBody>
          <a:bodyPr/>
          <a:lstStyle/>
          <a:p>
            <a:fld id="{413A2F32-AED1-45FA-B3E3-40606DCB23D6}" type="slidenum">
              <a:rPr lang="fa-IR" smtClean="0"/>
              <a:t>‹#›</a:t>
            </a:fld>
            <a:endParaRPr lang="fa-IR"/>
          </a:p>
        </p:txBody>
      </p:sp>
    </p:spTree>
    <p:extLst>
      <p:ext uri="{BB962C8B-B14F-4D97-AF65-F5344CB8AC3E}">
        <p14:creationId xmlns:p14="http://schemas.microsoft.com/office/powerpoint/2010/main" val="1170965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1814649-737A-422E-A829-8E57FE282846}" type="datetimeFigureOut">
              <a:rPr lang="fa-IR" smtClean="0"/>
              <a:t>11/05/1446</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413A2F32-AED1-45FA-B3E3-40606DCB23D6}" type="slidenum">
              <a:rPr lang="fa-IR" smtClean="0"/>
              <a:t>‹#›</a:t>
            </a:fld>
            <a:endParaRPr lang="fa-IR"/>
          </a:p>
        </p:txBody>
      </p:sp>
    </p:spTree>
    <p:extLst>
      <p:ext uri="{BB962C8B-B14F-4D97-AF65-F5344CB8AC3E}">
        <p14:creationId xmlns:p14="http://schemas.microsoft.com/office/powerpoint/2010/main" val="26368377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1814649-737A-422E-A829-8E57FE282846}" type="datetimeFigureOut">
              <a:rPr lang="fa-IR" smtClean="0"/>
              <a:t>11/05/1446</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413A2F32-AED1-45FA-B3E3-40606DCB23D6}" type="slidenum">
              <a:rPr lang="fa-IR" smtClean="0"/>
              <a:t>‹#›</a:t>
            </a:fld>
            <a:endParaRPr lang="fa-IR"/>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6659978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1814649-737A-422E-A829-8E57FE282846}" type="datetimeFigureOut">
              <a:rPr lang="fa-IR" smtClean="0"/>
              <a:t>11/05/1446</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413A2F32-AED1-45FA-B3E3-40606DCB23D6}" type="slidenum">
              <a:rPr lang="fa-IR" smtClean="0"/>
              <a:t>‹#›</a:t>
            </a:fld>
            <a:endParaRPr lang="fa-IR"/>
          </a:p>
        </p:txBody>
      </p:sp>
    </p:spTree>
    <p:extLst>
      <p:ext uri="{BB962C8B-B14F-4D97-AF65-F5344CB8AC3E}">
        <p14:creationId xmlns:p14="http://schemas.microsoft.com/office/powerpoint/2010/main" val="36128592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1814649-737A-422E-A829-8E57FE282846}" type="datetimeFigureOut">
              <a:rPr lang="fa-IR" smtClean="0"/>
              <a:t>11/05/1446</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413A2F32-AED1-45FA-B3E3-40606DCB23D6}" type="slidenum">
              <a:rPr lang="fa-IR" smtClean="0"/>
              <a:t>‹#›</a:t>
            </a:fld>
            <a:endParaRPr lang="fa-IR"/>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5269011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1814649-737A-422E-A829-8E57FE282846}" type="datetimeFigureOut">
              <a:rPr lang="fa-IR" smtClean="0"/>
              <a:t>11/05/1446</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413A2F32-AED1-45FA-B3E3-40606DCB23D6}" type="slidenum">
              <a:rPr lang="fa-IR" smtClean="0"/>
              <a:t>‹#›</a:t>
            </a:fld>
            <a:endParaRPr lang="fa-IR"/>
          </a:p>
        </p:txBody>
      </p:sp>
    </p:spTree>
    <p:extLst>
      <p:ext uri="{BB962C8B-B14F-4D97-AF65-F5344CB8AC3E}">
        <p14:creationId xmlns:p14="http://schemas.microsoft.com/office/powerpoint/2010/main" val="42818077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1814649-737A-422E-A829-8E57FE282846}" type="datetimeFigureOut">
              <a:rPr lang="fa-IR" smtClean="0"/>
              <a:t>11/05/1446</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413A2F32-AED1-45FA-B3E3-40606DCB23D6}" type="slidenum">
              <a:rPr lang="fa-IR" smtClean="0"/>
              <a:t>‹#›</a:t>
            </a:fld>
            <a:endParaRPr lang="fa-IR"/>
          </a:p>
        </p:txBody>
      </p:sp>
    </p:spTree>
    <p:extLst>
      <p:ext uri="{BB962C8B-B14F-4D97-AF65-F5344CB8AC3E}">
        <p14:creationId xmlns:p14="http://schemas.microsoft.com/office/powerpoint/2010/main" val="20479246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1814649-737A-422E-A829-8E57FE282846}" type="datetimeFigureOut">
              <a:rPr lang="fa-IR" smtClean="0"/>
              <a:t>11/05/1446</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413A2F32-AED1-45FA-B3E3-40606DCB23D6}" type="slidenum">
              <a:rPr lang="fa-IR" smtClean="0"/>
              <a:t>‹#›</a:t>
            </a:fld>
            <a:endParaRPr lang="fa-IR"/>
          </a:p>
        </p:txBody>
      </p:sp>
    </p:spTree>
    <p:extLst>
      <p:ext uri="{BB962C8B-B14F-4D97-AF65-F5344CB8AC3E}">
        <p14:creationId xmlns:p14="http://schemas.microsoft.com/office/powerpoint/2010/main" val="4228909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1814649-737A-422E-A829-8E57FE282846}" type="datetimeFigureOut">
              <a:rPr lang="fa-IR" smtClean="0"/>
              <a:t>11/05/1446</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413A2F32-AED1-45FA-B3E3-40606DCB23D6}" type="slidenum">
              <a:rPr lang="fa-IR" smtClean="0"/>
              <a:t>‹#›</a:t>
            </a:fld>
            <a:endParaRPr lang="fa-IR"/>
          </a:p>
        </p:txBody>
      </p:sp>
    </p:spTree>
    <p:extLst>
      <p:ext uri="{BB962C8B-B14F-4D97-AF65-F5344CB8AC3E}">
        <p14:creationId xmlns:p14="http://schemas.microsoft.com/office/powerpoint/2010/main" val="642016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1814649-737A-422E-A829-8E57FE282846}" type="datetimeFigureOut">
              <a:rPr lang="fa-IR" smtClean="0"/>
              <a:t>11/05/1446</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413A2F32-AED1-45FA-B3E3-40606DCB23D6}" type="slidenum">
              <a:rPr lang="fa-IR" smtClean="0"/>
              <a:t>‹#›</a:t>
            </a:fld>
            <a:endParaRPr lang="fa-IR"/>
          </a:p>
        </p:txBody>
      </p:sp>
    </p:spTree>
    <p:extLst>
      <p:ext uri="{BB962C8B-B14F-4D97-AF65-F5344CB8AC3E}">
        <p14:creationId xmlns:p14="http://schemas.microsoft.com/office/powerpoint/2010/main" val="1440681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1814649-737A-422E-A829-8E57FE282846}" type="datetimeFigureOut">
              <a:rPr lang="fa-IR" smtClean="0"/>
              <a:t>11/05/1446</a:t>
            </a:fld>
            <a:endParaRPr lang="fa-IR"/>
          </a:p>
        </p:txBody>
      </p:sp>
      <p:sp>
        <p:nvSpPr>
          <p:cNvPr id="6" name="Footer Placeholder 5"/>
          <p:cNvSpPr>
            <a:spLocks noGrp="1"/>
          </p:cNvSpPr>
          <p:nvPr>
            <p:ph type="ftr" sz="quarter" idx="11"/>
          </p:nvPr>
        </p:nvSpPr>
        <p:spPr/>
        <p:txBody>
          <a:bodyPr/>
          <a:lstStyle/>
          <a:p>
            <a:endParaRPr lang="fa-IR"/>
          </a:p>
        </p:txBody>
      </p:sp>
      <p:sp>
        <p:nvSpPr>
          <p:cNvPr id="7" name="Slide Number Placeholder 6"/>
          <p:cNvSpPr>
            <a:spLocks noGrp="1"/>
          </p:cNvSpPr>
          <p:nvPr>
            <p:ph type="sldNum" sz="quarter" idx="12"/>
          </p:nvPr>
        </p:nvSpPr>
        <p:spPr/>
        <p:txBody>
          <a:bodyPr/>
          <a:lstStyle/>
          <a:p>
            <a:fld id="{413A2F32-AED1-45FA-B3E3-40606DCB23D6}" type="slidenum">
              <a:rPr lang="fa-IR" smtClean="0"/>
              <a:t>‹#›</a:t>
            </a:fld>
            <a:endParaRPr lang="fa-IR"/>
          </a:p>
        </p:txBody>
      </p:sp>
    </p:spTree>
    <p:extLst>
      <p:ext uri="{BB962C8B-B14F-4D97-AF65-F5344CB8AC3E}">
        <p14:creationId xmlns:p14="http://schemas.microsoft.com/office/powerpoint/2010/main" val="3447739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1814649-737A-422E-A829-8E57FE282846}" type="datetimeFigureOut">
              <a:rPr lang="fa-IR" smtClean="0"/>
              <a:t>11/05/1446</a:t>
            </a:fld>
            <a:endParaRPr lang="fa-IR"/>
          </a:p>
        </p:txBody>
      </p:sp>
      <p:sp>
        <p:nvSpPr>
          <p:cNvPr id="8" name="Footer Placeholder 7"/>
          <p:cNvSpPr>
            <a:spLocks noGrp="1"/>
          </p:cNvSpPr>
          <p:nvPr>
            <p:ph type="ftr" sz="quarter" idx="11"/>
          </p:nvPr>
        </p:nvSpPr>
        <p:spPr/>
        <p:txBody>
          <a:bodyPr/>
          <a:lstStyle/>
          <a:p>
            <a:endParaRPr lang="fa-IR"/>
          </a:p>
        </p:txBody>
      </p:sp>
      <p:sp>
        <p:nvSpPr>
          <p:cNvPr id="9" name="Slide Number Placeholder 8"/>
          <p:cNvSpPr>
            <a:spLocks noGrp="1"/>
          </p:cNvSpPr>
          <p:nvPr>
            <p:ph type="sldNum" sz="quarter" idx="12"/>
          </p:nvPr>
        </p:nvSpPr>
        <p:spPr/>
        <p:txBody>
          <a:bodyPr/>
          <a:lstStyle/>
          <a:p>
            <a:fld id="{413A2F32-AED1-45FA-B3E3-40606DCB23D6}" type="slidenum">
              <a:rPr lang="fa-IR" smtClean="0"/>
              <a:t>‹#›</a:t>
            </a:fld>
            <a:endParaRPr lang="fa-IR"/>
          </a:p>
        </p:txBody>
      </p:sp>
    </p:spTree>
    <p:extLst>
      <p:ext uri="{BB962C8B-B14F-4D97-AF65-F5344CB8AC3E}">
        <p14:creationId xmlns:p14="http://schemas.microsoft.com/office/powerpoint/2010/main" val="1363624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1814649-737A-422E-A829-8E57FE282846}" type="datetimeFigureOut">
              <a:rPr lang="fa-IR" smtClean="0"/>
              <a:t>11/05/1446</a:t>
            </a:fld>
            <a:endParaRPr lang="fa-IR"/>
          </a:p>
        </p:txBody>
      </p:sp>
      <p:sp>
        <p:nvSpPr>
          <p:cNvPr id="4" name="Footer Placeholder 3"/>
          <p:cNvSpPr>
            <a:spLocks noGrp="1"/>
          </p:cNvSpPr>
          <p:nvPr>
            <p:ph type="ftr" sz="quarter" idx="11"/>
          </p:nvPr>
        </p:nvSpPr>
        <p:spPr/>
        <p:txBody>
          <a:bodyPr/>
          <a:lstStyle/>
          <a:p>
            <a:endParaRPr lang="fa-IR"/>
          </a:p>
        </p:txBody>
      </p:sp>
      <p:sp>
        <p:nvSpPr>
          <p:cNvPr id="5" name="Slide Number Placeholder 4"/>
          <p:cNvSpPr>
            <a:spLocks noGrp="1"/>
          </p:cNvSpPr>
          <p:nvPr>
            <p:ph type="sldNum" sz="quarter" idx="12"/>
          </p:nvPr>
        </p:nvSpPr>
        <p:spPr/>
        <p:txBody>
          <a:bodyPr/>
          <a:lstStyle/>
          <a:p>
            <a:fld id="{413A2F32-AED1-45FA-B3E3-40606DCB23D6}" type="slidenum">
              <a:rPr lang="fa-IR" smtClean="0"/>
              <a:t>‹#›</a:t>
            </a:fld>
            <a:endParaRPr lang="fa-IR"/>
          </a:p>
        </p:txBody>
      </p:sp>
    </p:spTree>
    <p:extLst>
      <p:ext uri="{BB962C8B-B14F-4D97-AF65-F5344CB8AC3E}">
        <p14:creationId xmlns:p14="http://schemas.microsoft.com/office/powerpoint/2010/main" val="4224189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814649-737A-422E-A829-8E57FE282846}" type="datetimeFigureOut">
              <a:rPr lang="fa-IR" smtClean="0"/>
              <a:t>11/05/1446</a:t>
            </a:fld>
            <a:endParaRPr lang="fa-IR"/>
          </a:p>
        </p:txBody>
      </p:sp>
      <p:sp>
        <p:nvSpPr>
          <p:cNvPr id="3" name="Footer Placeholder 2"/>
          <p:cNvSpPr>
            <a:spLocks noGrp="1"/>
          </p:cNvSpPr>
          <p:nvPr>
            <p:ph type="ftr" sz="quarter" idx="11"/>
          </p:nvPr>
        </p:nvSpPr>
        <p:spPr/>
        <p:txBody>
          <a:bodyPr/>
          <a:lstStyle/>
          <a:p>
            <a:endParaRPr lang="fa-IR"/>
          </a:p>
        </p:txBody>
      </p:sp>
      <p:sp>
        <p:nvSpPr>
          <p:cNvPr id="4" name="Slide Number Placeholder 3"/>
          <p:cNvSpPr>
            <a:spLocks noGrp="1"/>
          </p:cNvSpPr>
          <p:nvPr>
            <p:ph type="sldNum" sz="quarter" idx="12"/>
          </p:nvPr>
        </p:nvSpPr>
        <p:spPr/>
        <p:txBody>
          <a:bodyPr/>
          <a:lstStyle/>
          <a:p>
            <a:fld id="{413A2F32-AED1-45FA-B3E3-40606DCB23D6}" type="slidenum">
              <a:rPr lang="fa-IR" smtClean="0"/>
              <a:t>‹#›</a:t>
            </a:fld>
            <a:endParaRPr lang="fa-IR"/>
          </a:p>
        </p:txBody>
      </p:sp>
    </p:spTree>
    <p:extLst>
      <p:ext uri="{BB962C8B-B14F-4D97-AF65-F5344CB8AC3E}">
        <p14:creationId xmlns:p14="http://schemas.microsoft.com/office/powerpoint/2010/main" val="3490784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1814649-737A-422E-A829-8E57FE282846}" type="datetimeFigureOut">
              <a:rPr lang="fa-IR" smtClean="0"/>
              <a:t>11/05/1446</a:t>
            </a:fld>
            <a:endParaRPr lang="fa-IR"/>
          </a:p>
        </p:txBody>
      </p:sp>
      <p:sp>
        <p:nvSpPr>
          <p:cNvPr id="6" name="Footer Placeholder 5"/>
          <p:cNvSpPr>
            <a:spLocks noGrp="1"/>
          </p:cNvSpPr>
          <p:nvPr>
            <p:ph type="ftr" sz="quarter" idx="11"/>
          </p:nvPr>
        </p:nvSpPr>
        <p:spPr/>
        <p:txBody>
          <a:bodyPr/>
          <a:lstStyle/>
          <a:p>
            <a:endParaRPr lang="fa-IR"/>
          </a:p>
        </p:txBody>
      </p:sp>
      <p:sp>
        <p:nvSpPr>
          <p:cNvPr id="7" name="Slide Number Placeholder 6"/>
          <p:cNvSpPr>
            <a:spLocks noGrp="1"/>
          </p:cNvSpPr>
          <p:nvPr>
            <p:ph type="sldNum" sz="quarter" idx="12"/>
          </p:nvPr>
        </p:nvSpPr>
        <p:spPr/>
        <p:txBody>
          <a:bodyPr/>
          <a:lstStyle/>
          <a:p>
            <a:fld id="{413A2F32-AED1-45FA-B3E3-40606DCB23D6}" type="slidenum">
              <a:rPr lang="fa-IR" smtClean="0"/>
              <a:t>‹#›</a:t>
            </a:fld>
            <a:endParaRPr lang="fa-IR"/>
          </a:p>
        </p:txBody>
      </p:sp>
    </p:spTree>
    <p:extLst>
      <p:ext uri="{BB962C8B-B14F-4D97-AF65-F5344CB8AC3E}">
        <p14:creationId xmlns:p14="http://schemas.microsoft.com/office/powerpoint/2010/main" val="1999835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1814649-737A-422E-A829-8E57FE282846}" type="datetimeFigureOut">
              <a:rPr lang="fa-IR" smtClean="0"/>
              <a:t>11/05/1446</a:t>
            </a:fld>
            <a:endParaRPr lang="fa-IR"/>
          </a:p>
        </p:txBody>
      </p:sp>
      <p:sp>
        <p:nvSpPr>
          <p:cNvPr id="6" name="Footer Placeholder 5"/>
          <p:cNvSpPr>
            <a:spLocks noGrp="1"/>
          </p:cNvSpPr>
          <p:nvPr>
            <p:ph type="ftr" sz="quarter" idx="11"/>
          </p:nvPr>
        </p:nvSpPr>
        <p:spPr/>
        <p:txBody>
          <a:bodyPr/>
          <a:lstStyle/>
          <a:p>
            <a:endParaRPr lang="fa-IR"/>
          </a:p>
        </p:txBody>
      </p:sp>
      <p:sp>
        <p:nvSpPr>
          <p:cNvPr id="7" name="Slide Number Placeholder 6"/>
          <p:cNvSpPr>
            <a:spLocks noGrp="1"/>
          </p:cNvSpPr>
          <p:nvPr>
            <p:ph type="sldNum" sz="quarter" idx="12"/>
          </p:nvPr>
        </p:nvSpPr>
        <p:spPr/>
        <p:txBody>
          <a:bodyPr/>
          <a:lstStyle/>
          <a:p>
            <a:fld id="{413A2F32-AED1-45FA-B3E3-40606DCB23D6}" type="slidenum">
              <a:rPr lang="fa-IR" smtClean="0"/>
              <a:t>‹#›</a:t>
            </a:fld>
            <a:endParaRPr lang="fa-IR"/>
          </a:p>
        </p:txBody>
      </p:sp>
    </p:spTree>
    <p:extLst>
      <p:ext uri="{BB962C8B-B14F-4D97-AF65-F5344CB8AC3E}">
        <p14:creationId xmlns:p14="http://schemas.microsoft.com/office/powerpoint/2010/main" val="3648513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71814649-737A-422E-A829-8E57FE282846}" type="datetimeFigureOut">
              <a:rPr lang="fa-IR" smtClean="0"/>
              <a:t>11/05/1446</a:t>
            </a:fld>
            <a:endParaRPr lang="fa-IR"/>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fa-IR"/>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413A2F32-AED1-45FA-B3E3-40606DCB23D6}" type="slidenum">
              <a:rPr lang="fa-IR" smtClean="0"/>
              <a:t>‹#›</a:t>
            </a:fld>
            <a:endParaRPr lang="fa-IR"/>
          </a:p>
        </p:txBody>
      </p:sp>
    </p:spTree>
    <p:extLst>
      <p:ext uri="{BB962C8B-B14F-4D97-AF65-F5344CB8AC3E}">
        <p14:creationId xmlns:p14="http://schemas.microsoft.com/office/powerpoint/2010/main" val="213584464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fa.wikipedia.org/wiki/%DA%A9%D9%88%D9%88%D8%A7%D8%B1%DB%8C%D8%A7%D9%86%D8%B3"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fa.wikipedia.org/wiki/%D8%A7%D9%86%D8%AD%D8%B1%D8%A7%D9%81_%D9%85%D8%B9%DB%8C%D8%A7%D8%B1"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96159" y="303416"/>
            <a:ext cx="10515600" cy="106428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rtl="1">
              <a:lnSpc>
                <a:spcPct val="150000"/>
              </a:lnSpc>
            </a:pPr>
            <a:r>
              <a:rPr lang="fa-IR" sz="2400" b="1" dirty="0" smtClean="0">
                <a:cs typeface="B Titr" panose="00000700000000000000" pitchFamily="2" charset="-78"/>
              </a:rPr>
              <a:t>زمانبندی</a:t>
            </a:r>
            <a:r>
              <a:rPr lang="ar-SA" sz="2400" b="1" dirty="0" smtClean="0">
                <a:cs typeface="B Titr" panose="00000700000000000000" pitchFamily="2" charset="-78"/>
              </a:rPr>
              <a:t> در محیط های محاسباتی لبه و مه  مبتنی بر یادگیری</a:t>
            </a:r>
            <a:r>
              <a:rPr lang="fa-IR" sz="2400" b="1" dirty="0" smtClean="0">
                <a:cs typeface="B Titr" panose="00000700000000000000" pitchFamily="2" charset="-78"/>
              </a:rPr>
              <a:t> عمیق با استفاده از</a:t>
            </a:r>
            <a:r>
              <a:rPr lang="ar-SA" sz="2400" b="1" dirty="0" smtClean="0">
                <a:cs typeface="B Titr" panose="00000700000000000000" pitchFamily="2" charset="-78"/>
              </a:rPr>
              <a:t> شبکه عصبی حافظه طولانی کوتاه مدت برای بهینه‌سازی بار سیستم و زمان پاسخ </a:t>
            </a:r>
            <a:endParaRPr lang="fa-IR" sz="2400" dirty="0">
              <a:cs typeface="B Titr" panose="00000700000000000000" pitchFamily="2" charset="-78"/>
            </a:endParaRPr>
          </a:p>
        </p:txBody>
      </p:sp>
      <p:sp>
        <p:nvSpPr>
          <p:cNvPr id="5" name="Rectangle 4"/>
          <p:cNvSpPr/>
          <p:nvPr/>
        </p:nvSpPr>
        <p:spPr>
          <a:xfrm>
            <a:off x="1457310" y="1456759"/>
            <a:ext cx="9641114" cy="873572"/>
          </a:xfrm>
          <a:prstGeom prst="rect">
            <a:avLst/>
          </a:prstGeom>
        </p:spPr>
        <p:txBody>
          <a:bodyPr wrap="square">
            <a:spAutoFit/>
          </a:bodyPr>
          <a:lstStyle/>
          <a:p>
            <a:pPr marL="457200" marR="270510" indent="-8255" algn="ctr" rtl="1">
              <a:lnSpc>
                <a:spcPct val="150000"/>
              </a:lnSpc>
              <a:spcAft>
                <a:spcPts val="0"/>
              </a:spcAft>
            </a:pPr>
            <a:r>
              <a:rPr lang="en-US" b="1" dirty="0">
                <a:solidFill>
                  <a:srgbClr val="FF0000"/>
                </a:solidFill>
                <a:latin typeface="Times New Roman" panose="02020603050405020304" pitchFamily="18" charset="0"/>
                <a:ea typeface="Times New Roman" panose="02020603050405020304" pitchFamily="18" charset="0"/>
                <a:cs typeface="B Nazanin" panose="00000400000000000000" pitchFamily="2" charset="-78"/>
              </a:rPr>
              <a:t>Scheduling in edge and fog computing environments based on deep learning using long-short-term memory neural network to optimize system load and response time</a:t>
            </a:r>
            <a:endParaRPr lang="en-US" sz="1400" dirty="0">
              <a:solidFill>
                <a:srgbClr val="FF0000"/>
              </a:solidFill>
              <a:effectLst/>
              <a:latin typeface="Times New Roman" panose="02020603050405020304" pitchFamily="18" charset="0"/>
              <a:ea typeface="Times New Roman" panose="02020603050405020304" pitchFamily="18" charset="0"/>
              <a:cs typeface="Traditional Arabic"/>
            </a:endParaRPr>
          </a:p>
        </p:txBody>
      </p:sp>
      <p:sp>
        <p:nvSpPr>
          <p:cNvPr id="6" name="Title 1"/>
          <p:cNvSpPr txBox="1">
            <a:spLocks/>
          </p:cNvSpPr>
          <p:nvPr/>
        </p:nvSpPr>
        <p:spPr>
          <a:xfrm>
            <a:off x="386256" y="3171386"/>
            <a:ext cx="10515600" cy="106428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rtl="1">
              <a:lnSpc>
                <a:spcPct val="150000"/>
              </a:lnSpc>
            </a:pPr>
            <a:r>
              <a:rPr lang="fa-IR" sz="2400" b="1" dirty="0" smtClean="0">
                <a:cs typeface="B Nazanin" panose="00000400000000000000" pitchFamily="2" charset="-78"/>
              </a:rPr>
              <a:t>استاد راهنما: دکتر جواد حمیدزاده</a:t>
            </a:r>
            <a:r>
              <a:rPr lang="en-US" sz="2400" b="1" dirty="0" smtClean="0">
                <a:cs typeface="B Nazanin" panose="00000400000000000000" pitchFamily="2" charset="-78"/>
              </a:rPr>
              <a:t> </a:t>
            </a:r>
            <a:endParaRPr lang="fa-IR" sz="2400" dirty="0">
              <a:cs typeface="B Nazanin" panose="00000400000000000000" pitchFamily="2" charset="-78"/>
            </a:endParaRPr>
          </a:p>
        </p:txBody>
      </p:sp>
      <p:sp>
        <p:nvSpPr>
          <p:cNvPr id="7" name="Title 1"/>
          <p:cNvSpPr txBox="1">
            <a:spLocks/>
          </p:cNvSpPr>
          <p:nvPr/>
        </p:nvSpPr>
        <p:spPr>
          <a:xfrm>
            <a:off x="386256" y="5176123"/>
            <a:ext cx="10515600" cy="106428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rtl="1">
              <a:lnSpc>
                <a:spcPct val="150000"/>
              </a:lnSpc>
            </a:pPr>
            <a:r>
              <a:rPr lang="fa-IR" sz="1600" b="1" dirty="0" smtClean="0">
                <a:cs typeface="B Nazanin" panose="00000400000000000000" pitchFamily="2" charset="-78"/>
              </a:rPr>
              <a:t>آبان ماه 1403</a:t>
            </a:r>
            <a:endParaRPr lang="fa-IR" sz="1600" dirty="0">
              <a:cs typeface="B Nazanin" panose="00000400000000000000" pitchFamily="2" charset="-78"/>
            </a:endParaRPr>
          </a:p>
        </p:txBody>
      </p:sp>
      <p:sp>
        <p:nvSpPr>
          <p:cNvPr id="8" name="Title 1"/>
          <p:cNvSpPr txBox="1">
            <a:spLocks/>
          </p:cNvSpPr>
          <p:nvPr/>
        </p:nvSpPr>
        <p:spPr>
          <a:xfrm>
            <a:off x="-9985" y="4264312"/>
            <a:ext cx="5248191" cy="106428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rtl="1">
              <a:lnSpc>
                <a:spcPct val="150000"/>
              </a:lnSpc>
            </a:pPr>
            <a:r>
              <a:rPr lang="fa-IR" sz="2400" b="1" dirty="0" smtClean="0">
                <a:cs typeface="B Nazanin" panose="00000400000000000000" pitchFamily="2" charset="-78"/>
              </a:rPr>
              <a:t>تهیه کننده: علی شم آبادی</a:t>
            </a:r>
            <a:endParaRPr lang="fa-IR" sz="2400" dirty="0">
              <a:cs typeface="B Nazanin" panose="00000400000000000000" pitchFamily="2" charset="-78"/>
            </a:endParaRPr>
          </a:p>
        </p:txBody>
      </p:sp>
    </p:spTree>
    <p:extLst>
      <p:ext uri="{BB962C8B-B14F-4D97-AF65-F5344CB8AC3E}">
        <p14:creationId xmlns:p14="http://schemas.microsoft.com/office/powerpoint/2010/main" val="19664385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19058" y="32897"/>
            <a:ext cx="2672942" cy="1025194"/>
          </a:xfrm>
        </p:spPr>
        <p:txBody>
          <a:bodyPr/>
          <a:lstStyle/>
          <a:p>
            <a:r>
              <a:rPr lang="ar-SA" sz="2400" b="1" dirty="0">
                <a:solidFill>
                  <a:srgbClr val="FF0000"/>
                </a:solidFill>
                <a:cs typeface="B Titr" panose="00000700000000000000" pitchFamily="2" charset="-78"/>
              </a:rPr>
              <a:t>جنبه نوآوری </a:t>
            </a:r>
            <a:r>
              <a:rPr lang="ar-SA" sz="2400" b="1" dirty="0" smtClean="0">
                <a:solidFill>
                  <a:srgbClr val="FF0000"/>
                </a:solidFill>
                <a:cs typeface="B Titr" panose="00000700000000000000" pitchFamily="2" charset="-78"/>
              </a:rPr>
              <a:t>پژوهش</a:t>
            </a:r>
            <a:endParaRPr lang="fa-IR" dirty="0">
              <a:solidFill>
                <a:srgbClr val="FF0000"/>
              </a:solidFill>
            </a:endParaRPr>
          </a:p>
        </p:txBody>
      </p:sp>
      <p:sp>
        <p:nvSpPr>
          <p:cNvPr id="3" name="Content Placeholder 2"/>
          <p:cNvSpPr>
            <a:spLocks noGrp="1"/>
          </p:cNvSpPr>
          <p:nvPr>
            <p:ph idx="1"/>
          </p:nvPr>
        </p:nvSpPr>
        <p:spPr>
          <a:xfrm>
            <a:off x="532578" y="545494"/>
            <a:ext cx="11418937" cy="1863877"/>
          </a:xfrm>
        </p:spPr>
        <p:txBody>
          <a:bodyPr>
            <a:normAutofit fontScale="70000" lnSpcReduction="20000"/>
          </a:bodyPr>
          <a:lstStyle/>
          <a:p>
            <a:pPr marL="285750" lvl="1" algn="just" rtl="1">
              <a:lnSpc>
                <a:spcPct val="200000"/>
              </a:lnSpc>
            </a:pPr>
            <a:r>
              <a:rPr lang="fa-IR" sz="2900" b="1" dirty="0" smtClean="0">
                <a:solidFill>
                  <a:srgbClr val="FF0000"/>
                </a:solidFill>
                <a:cs typeface="B Nazanin" panose="00000400000000000000" pitchFamily="2" charset="-78"/>
              </a:rPr>
              <a:t>غلبه بر چالش ها</a:t>
            </a:r>
            <a:endParaRPr lang="fa-IR" sz="2900" b="1" dirty="0">
              <a:solidFill>
                <a:srgbClr val="FF0000"/>
              </a:solidFill>
              <a:cs typeface="B Nazanin" panose="00000400000000000000" pitchFamily="2" charset="-78"/>
            </a:endParaRPr>
          </a:p>
          <a:p>
            <a:pPr marL="285750" lvl="1" algn="just" rtl="1">
              <a:lnSpc>
                <a:spcPct val="200000"/>
              </a:lnSpc>
            </a:pPr>
            <a:r>
              <a:rPr lang="ar-SA" sz="2600" b="1" dirty="0" smtClean="0">
                <a:solidFill>
                  <a:schemeClr val="bg1"/>
                </a:solidFill>
                <a:cs typeface="B Nazanin" panose="00000400000000000000" pitchFamily="2" charset="-78"/>
              </a:rPr>
              <a:t>در </a:t>
            </a:r>
            <a:r>
              <a:rPr lang="ar-SA" sz="2600" b="1" dirty="0">
                <a:solidFill>
                  <a:schemeClr val="bg1"/>
                </a:solidFill>
                <a:cs typeface="B Nazanin" panose="00000400000000000000" pitchFamily="2" charset="-78"/>
              </a:rPr>
              <a:t>این </a:t>
            </a:r>
            <a:r>
              <a:rPr lang="ar-SA" sz="2600" b="1" dirty="0" smtClean="0">
                <a:solidFill>
                  <a:schemeClr val="bg1"/>
                </a:solidFill>
                <a:cs typeface="B Nazanin" panose="00000400000000000000" pitchFamily="2" charset="-78"/>
              </a:rPr>
              <a:t>پ</a:t>
            </a:r>
            <a:r>
              <a:rPr lang="fa-IR" sz="2600" b="1" dirty="0" smtClean="0">
                <a:solidFill>
                  <a:schemeClr val="bg1"/>
                </a:solidFill>
                <a:cs typeface="B Nazanin" panose="00000400000000000000" pitchFamily="2" charset="-78"/>
              </a:rPr>
              <a:t>ژ</a:t>
            </a:r>
            <a:r>
              <a:rPr lang="ar-SA" sz="2600" b="1" dirty="0" smtClean="0">
                <a:solidFill>
                  <a:schemeClr val="bg1"/>
                </a:solidFill>
                <a:cs typeface="B Nazanin" panose="00000400000000000000" pitchFamily="2" charset="-78"/>
              </a:rPr>
              <a:t>وهش </a:t>
            </a:r>
            <a:r>
              <a:rPr lang="ar-SA" sz="2600" b="1" dirty="0">
                <a:solidFill>
                  <a:schemeClr val="bg1"/>
                </a:solidFill>
                <a:cs typeface="B Nazanin" panose="00000400000000000000" pitchFamily="2" charset="-78"/>
              </a:rPr>
              <a:t>یک رویکرد زمانبندی بهینه مبتنی بر یادگیری عمیق با استفاده از شبکه عصبی </a:t>
            </a:r>
            <a:r>
              <a:rPr lang="en-US" sz="2600" b="1" dirty="0">
                <a:solidFill>
                  <a:schemeClr val="bg1"/>
                </a:solidFill>
                <a:cs typeface="B Nazanin" panose="00000400000000000000" pitchFamily="2" charset="-78"/>
              </a:rPr>
              <a:t>LSTM</a:t>
            </a:r>
            <a:r>
              <a:rPr lang="fa-IR" sz="2600" b="1" dirty="0">
                <a:solidFill>
                  <a:schemeClr val="bg1"/>
                </a:solidFill>
                <a:cs typeface="B Nazanin" panose="00000400000000000000" pitchFamily="2" charset="-78"/>
              </a:rPr>
              <a:t> پیشنهاد می‌شود </a:t>
            </a:r>
            <a:r>
              <a:rPr lang="ar-SA" sz="2600" b="1" dirty="0">
                <a:solidFill>
                  <a:schemeClr val="bg1"/>
                </a:solidFill>
                <a:cs typeface="B Nazanin" panose="00000400000000000000" pitchFamily="2" charset="-78"/>
              </a:rPr>
              <a:t>تا زمان پاسخ را به طور سازگار و کارآمد </a:t>
            </a:r>
            <a:r>
              <a:rPr lang="fa-IR" sz="2600" b="1" dirty="0" smtClean="0">
                <a:solidFill>
                  <a:schemeClr val="bg1"/>
                </a:solidFill>
                <a:cs typeface="B Nazanin" panose="00000400000000000000" pitchFamily="2" charset="-78"/>
              </a:rPr>
              <a:t>و </a:t>
            </a:r>
            <a:r>
              <a:rPr lang="ar-SA" sz="2600" b="1" dirty="0" smtClean="0">
                <a:solidFill>
                  <a:schemeClr val="bg1"/>
                </a:solidFill>
                <a:cs typeface="B Nazanin" panose="00000400000000000000" pitchFamily="2" charset="-78"/>
              </a:rPr>
              <a:t>بهینه </a:t>
            </a:r>
            <a:r>
              <a:rPr lang="ar-SA" sz="2600" b="1" dirty="0">
                <a:solidFill>
                  <a:schemeClr val="bg1"/>
                </a:solidFill>
                <a:cs typeface="B Nazanin" panose="00000400000000000000" pitchFamily="2" charset="-78"/>
              </a:rPr>
              <a:t>کند. </a:t>
            </a:r>
            <a:endParaRPr lang="fa-IR" sz="2600" b="1" dirty="0" smtClean="0">
              <a:solidFill>
                <a:schemeClr val="bg1"/>
              </a:solidFill>
              <a:cs typeface="B Nazanin" panose="00000400000000000000" pitchFamily="2" charset="-78"/>
            </a:endParaRPr>
          </a:p>
        </p:txBody>
      </p:sp>
      <p:sp>
        <p:nvSpPr>
          <p:cNvPr id="5" name="Content Placeholder 2"/>
          <p:cNvSpPr txBox="1">
            <a:spLocks/>
          </p:cNvSpPr>
          <p:nvPr/>
        </p:nvSpPr>
        <p:spPr>
          <a:xfrm>
            <a:off x="532579" y="2333171"/>
            <a:ext cx="11659422" cy="4448629"/>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285750" lvl="1" algn="just" rtl="1">
              <a:lnSpc>
                <a:spcPct val="200000"/>
              </a:lnSpc>
            </a:pPr>
            <a:r>
              <a:rPr lang="ar-SA" sz="2900" b="1" dirty="0" smtClean="0">
                <a:solidFill>
                  <a:srgbClr val="FF0000"/>
                </a:solidFill>
                <a:cs typeface="B Nazanin" panose="00000400000000000000" pitchFamily="2" charset="-78"/>
              </a:rPr>
              <a:t>جنبه نوآوری پژوهش به شرح زیر است:</a:t>
            </a:r>
            <a:endParaRPr lang="en-US" sz="2900" b="1" dirty="0" smtClean="0">
              <a:solidFill>
                <a:srgbClr val="FF0000"/>
              </a:solidFill>
              <a:cs typeface="B Nazanin" panose="00000400000000000000" pitchFamily="2" charset="-78"/>
            </a:endParaRPr>
          </a:p>
          <a:p>
            <a:pPr marL="914400" lvl="2" indent="-457200" algn="just" rtl="1">
              <a:lnSpc>
                <a:spcPct val="200000"/>
              </a:lnSpc>
              <a:buFont typeface="+mj-lt"/>
              <a:buAutoNum type="arabicPeriod"/>
            </a:pPr>
            <a:r>
              <a:rPr lang="ar-SA" sz="2200" b="1" dirty="0" smtClean="0">
                <a:solidFill>
                  <a:schemeClr val="bg1"/>
                </a:solidFill>
                <a:cs typeface="B Nazanin" panose="00000400000000000000" pitchFamily="2" charset="-78"/>
              </a:rPr>
              <a:t>از یک رویکرد</a:t>
            </a:r>
            <a:r>
              <a:rPr lang="ar-SA" sz="2200" b="1" u="sng" dirty="0" smtClean="0">
                <a:solidFill>
                  <a:schemeClr val="bg1"/>
                </a:solidFill>
                <a:cs typeface="B Nazanin" panose="00000400000000000000" pitchFamily="2" charset="-78"/>
              </a:rPr>
              <a:t> پیش پردازش</a:t>
            </a:r>
            <a:r>
              <a:rPr lang="ar-SA" sz="2200" b="1" dirty="0" smtClean="0">
                <a:solidFill>
                  <a:schemeClr val="bg1"/>
                </a:solidFill>
                <a:cs typeface="B Nazanin" panose="00000400000000000000" pitchFamily="2" charset="-78"/>
              </a:rPr>
              <a:t> و</a:t>
            </a:r>
            <a:r>
              <a:rPr lang="ar-SA" sz="2200" b="1" u="sng" dirty="0" smtClean="0">
                <a:solidFill>
                  <a:schemeClr val="bg1"/>
                </a:solidFill>
                <a:cs typeface="B Nazanin" panose="00000400000000000000" pitchFamily="2" charset="-78"/>
              </a:rPr>
              <a:t> حذف افزونگی اطلاعات</a:t>
            </a:r>
            <a:r>
              <a:rPr lang="ar-SA" sz="2200" b="1" dirty="0" smtClean="0">
                <a:solidFill>
                  <a:schemeClr val="bg1"/>
                </a:solidFill>
                <a:cs typeface="B Nazanin" panose="00000400000000000000" pitchFamily="2" charset="-78"/>
              </a:rPr>
              <a:t> مبتنی بر </a:t>
            </a:r>
            <a:r>
              <a:rPr lang="ar-SA" sz="2200" b="1" u="sng" dirty="0" smtClean="0">
                <a:solidFill>
                  <a:schemeClr val="bg1"/>
                </a:solidFill>
                <a:cs typeface="B Nazanin" panose="00000400000000000000" pitchFamily="2" charset="-78"/>
              </a:rPr>
              <a:t>مدل پیرسون</a:t>
            </a:r>
            <a:r>
              <a:rPr lang="ar-SA" sz="2200" b="1" dirty="0" smtClean="0">
                <a:solidFill>
                  <a:schemeClr val="bg1"/>
                </a:solidFill>
                <a:cs typeface="B Nazanin" panose="00000400000000000000" pitchFamily="2" charset="-78"/>
              </a:rPr>
              <a:t> به منظور مدیریت منابع با استفاده از پارامترهای کیفیت سرویس ارائه می</a:t>
            </a:r>
            <a:r>
              <a:rPr lang="fa-IR" sz="2200" b="1" dirty="0" smtClean="0">
                <a:solidFill>
                  <a:schemeClr val="bg1"/>
                </a:solidFill>
                <a:cs typeface="B Nazanin" panose="00000400000000000000" pitchFamily="2" charset="-78"/>
              </a:rPr>
              <a:t>‎شود</a:t>
            </a:r>
            <a:r>
              <a:rPr lang="ar-SA" sz="2200" b="1" dirty="0" smtClean="0">
                <a:solidFill>
                  <a:schemeClr val="bg1"/>
                </a:solidFill>
                <a:cs typeface="B Nazanin" panose="00000400000000000000" pitchFamily="2" charset="-78"/>
              </a:rPr>
              <a:t>.</a:t>
            </a:r>
            <a:endParaRPr lang="fa-IR" sz="2200" b="1" dirty="0" smtClean="0">
              <a:solidFill>
                <a:schemeClr val="bg1"/>
              </a:solidFill>
              <a:cs typeface="B Nazanin" panose="00000400000000000000" pitchFamily="2" charset="-78"/>
            </a:endParaRPr>
          </a:p>
          <a:p>
            <a:pPr marL="914400" lvl="2" indent="-457200" algn="just" rtl="1">
              <a:lnSpc>
                <a:spcPct val="200000"/>
              </a:lnSpc>
              <a:buFont typeface="+mj-lt"/>
              <a:buAutoNum type="arabicPeriod"/>
            </a:pPr>
            <a:r>
              <a:rPr lang="ar-SA" sz="2200" b="1" dirty="0" smtClean="0">
                <a:solidFill>
                  <a:schemeClr val="bg1"/>
                </a:solidFill>
                <a:cs typeface="B Nazanin" panose="00000400000000000000" pitchFamily="2" charset="-78"/>
              </a:rPr>
              <a:t> </a:t>
            </a:r>
            <a:r>
              <a:rPr lang="ar-SA" sz="2200" b="1" dirty="0" smtClean="0">
                <a:solidFill>
                  <a:schemeClr val="bg1"/>
                </a:solidFill>
                <a:cs typeface="B Nazanin" panose="00000400000000000000" pitchFamily="2" charset="-78"/>
              </a:rPr>
              <a:t>(</a:t>
            </a:r>
            <a:r>
              <a:rPr lang="ar-SA" sz="2200" b="1" dirty="0" smtClean="0">
                <a:solidFill>
                  <a:schemeClr val="bg1"/>
                </a:solidFill>
                <a:cs typeface="B Nazanin" panose="00000400000000000000" pitchFamily="2" charset="-78"/>
              </a:rPr>
              <a:t>منابع محاسباتی سرور، تعداد سرورها)، این راهکار  به طور تطبیقی ​​ پارامترهای </a:t>
            </a:r>
            <a:r>
              <a:rPr lang="ar-SA" sz="2200" b="1" dirty="0" smtClean="0">
                <a:solidFill>
                  <a:schemeClr val="bg1"/>
                </a:solidFill>
                <a:cs typeface="B Nazanin" panose="00000400000000000000" pitchFamily="2" charset="-78"/>
              </a:rPr>
              <a:t>کیفیت</a:t>
            </a:r>
            <a:r>
              <a:rPr lang="fa-IR" sz="2200" b="1" dirty="0" smtClean="0">
                <a:solidFill>
                  <a:schemeClr val="bg1"/>
                </a:solidFill>
                <a:cs typeface="B Nazanin" panose="00000400000000000000" pitchFamily="2" charset="-78"/>
              </a:rPr>
              <a:t> </a:t>
            </a:r>
            <a:r>
              <a:rPr lang="ar-SA" sz="2200" b="1" dirty="0" smtClean="0">
                <a:solidFill>
                  <a:schemeClr val="bg1"/>
                </a:solidFill>
                <a:cs typeface="B Nazanin" panose="00000400000000000000" pitchFamily="2" charset="-78"/>
              </a:rPr>
              <a:t>هنگامی </a:t>
            </a:r>
            <a:r>
              <a:rPr lang="ar-SA" sz="2200" b="1" dirty="0">
                <a:solidFill>
                  <a:schemeClr val="bg1"/>
                </a:solidFill>
                <a:cs typeface="B Nazanin" panose="00000400000000000000" pitchFamily="2" charset="-78"/>
              </a:rPr>
              <a:t>که محیط محاسباتی تغییر می کند  </a:t>
            </a:r>
            <a:r>
              <a:rPr lang="ar-SA" sz="2200" b="1" dirty="0" smtClean="0">
                <a:solidFill>
                  <a:schemeClr val="bg1"/>
                </a:solidFill>
                <a:cs typeface="B Nazanin" panose="00000400000000000000" pitchFamily="2" charset="-78"/>
              </a:rPr>
              <a:t>سرویس و زمان بندی را با سرعت همگرایی بالا به روز کند.</a:t>
            </a:r>
            <a:endParaRPr lang="en-US" sz="2200" b="1" dirty="0" smtClean="0">
              <a:solidFill>
                <a:schemeClr val="bg1"/>
              </a:solidFill>
              <a:cs typeface="B Nazanin" panose="00000400000000000000" pitchFamily="2" charset="-78"/>
            </a:endParaRPr>
          </a:p>
        </p:txBody>
      </p:sp>
    </p:spTree>
    <p:extLst>
      <p:ext uri="{BB962C8B-B14F-4D97-AF65-F5344CB8AC3E}">
        <p14:creationId xmlns:p14="http://schemas.microsoft.com/office/powerpoint/2010/main" val="727690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83483" y="186266"/>
            <a:ext cx="2969034" cy="999068"/>
          </a:xfrm>
        </p:spPr>
        <p:txBody>
          <a:bodyPr/>
          <a:lstStyle/>
          <a:p>
            <a:r>
              <a:rPr lang="ar-SA" sz="2400" b="1" dirty="0">
                <a:solidFill>
                  <a:srgbClr val="FF0000"/>
                </a:solidFill>
                <a:cs typeface="B Titr" panose="00000700000000000000" pitchFamily="2" charset="-78"/>
              </a:rPr>
              <a:t>تعریف متغیرهای </a:t>
            </a:r>
            <a:r>
              <a:rPr lang="ar-SA" sz="2400" b="1" dirty="0" smtClean="0">
                <a:solidFill>
                  <a:srgbClr val="FF0000"/>
                </a:solidFill>
                <a:cs typeface="B Titr" panose="00000700000000000000" pitchFamily="2" charset="-78"/>
              </a:rPr>
              <a:t>پژوهش</a:t>
            </a:r>
            <a:endParaRPr lang="fa-IR" dirty="0">
              <a:solidFill>
                <a:srgbClr val="FF0000"/>
              </a:solidFill>
            </a:endParaRPr>
          </a:p>
        </p:txBody>
      </p:sp>
      <p:sp>
        <p:nvSpPr>
          <p:cNvPr id="3" name="Content Placeholder 2"/>
          <p:cNvSpPr>
            <a:spLocks noGrp="1"/>
          </p:cNvSpPr>
          <p:nvPr>
            <p:ph idx="1"/>
          </p:nvPr>
        </p:nvSpPr>
        <p:spPr>
          <a:xfrm>
            <a:off x="156742" y="738052"/>
            <a:ext cx="11483715" cy="5610497"/>
          </a:xfrm>
        </p:spPr>
        <p:txBody>
          <a:bodyPr>
            <a:normAutofit/>
          </a:bodyPr>
          <a:lstStyle/>
          <a:p>
            <a:pPr lvl="0" algn="just" rtl="1">
              <a:lnSpc>
                <a:spcPct val="150000"/>
              </a:lnSpc>
            </a:pPr>
            <a:r>
              <a:rPr lang="ar-SA" sz="2200" b="1" dirty="0">
                <a:solidFill>
                  <a:srgbClr val="FF0000"/>
                </a:solidFill>
                <a:cs typeface="B Nazanin" panose="00000400000000000000" pitchFamily="2" charset="-78"/>
              </a:rPr>
              <a:t>رایانش ابری سیار:</a:t>
            </a:r>
            <a:r>
              <a:rPr lang="ar-SA" sz="2200" dirty="0">
                <a:solidFill>
                  <a:schemeClr val="bg1"/>
                </a:solidFill>
                <a:cs typeface="B Nazanin" panose="00000400000000000000" pitchFamily="2" charset="-78"/>
              </a:rPr>
              <a:t> رایانش ابری سیار به این معنی است که دستگاه های تلفن همراه قادر به دسترسی به ابر خواهند بود. یک زیرساخت ایده‌آل رایانش ابری سیار می‌تواند مصرف انرژی، ذخیره‌سازی، ارتباطات، امنیت و قابلیت‌های محاسباتی قابل مقایسه با دستگاه‌های تلفن همراه را فراهم کند</a:t>
            </a:r>
            <a:r>
              <a:rPr lang="en-US" sz="2200" dirty="0">
                <a:solidFill>
                  <a:schemeClr val="bg1"/>
                </a:solidFill>
                <a:cs typeface="B Nazanin" panose="00000400000000000000" pitchFamily="2" charset="-78"/>
              </a:rPr>
              <a:t>[9]</a:t>
            </a:r>
            <a:r>
              <a:rPr lang="ar-SA" sz="2200" dirty="0">
                <a:solidFill>
                  <a:schemeClr val="bg1"/>
                </a:solidFill>
                <a:cs typeface="B Nazanin" panose="00000400000000000000" pitchFamily="2" charset="-78"/>
              </a:rPr>
              <a:t>.</a:t>
            </a:r>
            <a:endParaRPr lang="en-US" sz="2200" dirty="0">
              <a:solidFill>
                <a:schemeClr val="bg1"/>
              </a:solidFill>
              <a:cs typeface="B Nazanin" panose="00000400000000000000" pitchFamily="2" charset="-78"/>
            </a:endParaRPr>
          </a:p>
          <a:p>
            <a:pPr lvl="0" algn="just" rtl="1">
              <a:lnSpc>
                <a:spcPct val="150000"/>
              </a:lnSpc>
            </a:pPr>
            <a:r>
              <a:rPr lang="ar-SA" sz="2200" b="1" dirty="0">
                <a:solidFill>
                  <a:srgbClr val="FF0000"/>
                </a:solidFill>
                <a:cs typeface="B Nazanin" panose="00000400000000000000" pitchFamily="2" charset="-78"/>
              </a:rPr>
              <a:t>محاسبات لبه: </a:t>
            </a:r>
            <a:r>
              <a:rPr lang="ar-SA" sz="2200" dirty="0">
                <a:solidFill>
                  <a:schemeClr val="bg1"/>
                </a:solidFill>
                <a:cs typeface="B Nazanin" panose="00000400000000000000" pitchFamily="2" charset="-78"/>
              </a:rPr>
              <a:t>خدمات (به عنوان مثال، پردازش و ذخیره سازی) را می توان از هسته به لبه شبکه منتقل کرد. محاسبات لبه، محاسبات را در لبه شبکه انجام می دهد</a:t>
            </a:r>
            <a:r>
              <a:rPr lang="ar-SA" sz="2200" dirty="0" smtClean="0">
                <a:solidFill>
                  <a:schemeClr val="bg1"/>
                </a:solidFill>
                <a:cs typeface="B Nazanin" panose="00000400000000000000" pitchFamily="2" charset="-78"/>
              </a:rPr>
              <a:t>، </a:t>
            </a:r>
            <a:r>
              <a:rPr lang="en-US" sz="2200" dirty="0" smtClean="0">
                <a:solidFill>
                  <a:schemeClr val="bg1"/>
                </a:solidFill>
                <a:cs typeface="B Nazanin" panose="00000400000000000000" pitchFamily="2" charset="-78"/>
              </a:rPr>
              <a:t>[</a:t>
            </a:r>
            <a:r>
              <a:rPr lang="en-US" sz="2200" dirty="0">
                <a:solidFill>
                  <a:schemeClr val="bg1"/>
                </a:solidFill>
                <a:cs typeface="B Nazanin" panose="00000400000000000000" pitchFamily="2" charset="-78"/>
              </a:rPr>
              <a:t>10]</a:t>
            </a:r>
            <a:r>
              <a:rPr lang="ar-SA" sz="2200" dirty="0">
                <a:solidFill>
                  <a:schemeClr val="bg1"/>
                </a:solidFill>
                <a:cs typeface="B Nazanin" panose="00000400000000000000" pitchFamily="2" charset="-78"/>
              </a:rPr>
              <a:t>.</a:t>
            </a:r>
            <a:endParaRPr lang="en-US" sz="2200" dirty="0">
              <a:solidFill>
                <a:schemeClr val="bg1"/>
              </a:solidFill>
              <a:cs typeface="B Nazanin" panose="00000400000000000000" pitchFamily="2" charset="-78"/>
            </a:endParaRPr>
          </a:p>
          <a:p>
            <a:pPr lvl="0" algn="just" rtl="1">
              <a:lnSpc>
                <a:spcPct val="150000"/>
              </a:lnSpc>
            </a:pPr>
            <a:r>
              <a:rPr lang="ar-SA" sz="2200" b="1" dirty="0">
                <a:solidFill>
                  <a:srgbClr val="FF0000"/>
                </a:solidFill>
                <a:cs typeface="B Nazanin" panose="00000400000000000000" pitchFamily="2" charset="-78"/>
              </a:rPr>
              <a:t>محاسبات مه:</a:t>
            </a:r>
            <a:r>
              <a:rPr lang="fa-IR" sz="2200" b="1" dirty="0">
                <a:solidFill>
                  <a:srgbClr val="FF0000"/>
                </a:solidFill>
                <a:cs typeface="B Nazanin" panose="00000400000000000000" pitchFamily="2" charset="-78"/>
              </a:rPr>
              <a:t> </a:t>
            </a:r>
            <a:r>
              <a:rPr lang="ar-SA" sz="2200" dirty="0" smtClean="0">
                <a:solidFill>
                  <a:schemeClr val="bg1"/>
                </a:solidFill>
                <a:cs typeface="B Nazanin" panose="00000400000000000000" pitchFamily="2" charset="-78"/>
              </a:rPr>
              <a:t>در </a:t>
            </a:r>
            <a:r>
              <a:rPr lang="ar-SA" sz="2200" dirty="0">
                <a:solidFill>
                  <a:schemeClr val="bg1"/>
                </a:solidFill>
                <a:cs typeface="B Nazanin" panose="00000400000000000000" pitchFamily="2" charset="-78"/>
              </a:rPr>
              <a:t>محاسبات مه، محاسبات انجام می شود، داده ها ذخیره می شوند و شبکه ها در لبه شبکه های ارتباطی ایجاد می شوند</a:t>
            </a:r>
            <a:r>
              <a:rPr lang="en-US" sz="2200" dirty="0">
                <a:solidFill>
                  <a:schemeClr val="bg1"/>
                </a:solidFill>
                <a:cs typeface="B Nazanin" panose="00000400000000000000" pitchFamily="2" charset="-78"/>
              </a:rPr>
              <a:t>[10]</a:t>
            </a:r>
            <a:r>
              <a:rPr lang="ar-SA" sz="2200" dirty="0" smtClean="0">
                <a:solidFill>
                  <a:schemeClr val="bg1"/>
                </a:solidFill>
                <a:cs typeface="B Nazanin" panose="00000400000000000000" pitchFamily="2" charset="-78"/>
              </a:rPr>
              <a:t>.</a:t>
            </a:r>
            <a:endParaRPr lang="fa-IR" sz="2200" dirty="0" smtClean="0">
              <a:solidFill>
                <a:schemeClr val="bg1"/>
              </a:solidFill>
              <a:cs typeface="B Nazanin" panose="00000400000000000000" pitchFamily="2" charset="-78"/>
            </a:endParaRPr>
          </a:p>
          <a:p>
            <a:pPr lvl="0" algn="just" rtl="1">
              <a:lnSpc>
                <a:spcPct val="150000"/>
              </a:lnSpc>
            </a:pPr>
            <a:r>
              <a:rPr lang="ar-SA" sz="2200" b="1" dirty="0">
                <a:solidFill>
                  <a:srgbClr val="FF0000"/>
                </a:solidFill>
                <a:cs typeface="B Nazanin" panose="00000400000000000000" pitchFamily="2" charset="-78"/>
              </a:rPr>
              <a:t>رایانش ابری: </a:t>
            </a:r>
            <a:r>
              <a:rPr lang="ar-SA" sz="2200" dirty="0">
                <a:solidFill>
                  <a:schemeClr val="bg1"/>
                </a:solidFill>
                <a:cs typeface="B Nazanin" panose="00000400000000000000" pitchFamily="2" charset="-78"/>
              </a:rPr>
              <a:t>توسعه محاسبات ابری برای رفع نواقص محاسبات </a:t>
            </a:r>
            <a:r>
              <a:rPr lang="ar-SA" sz="2200" dirty="0" smtClean="0">
                <a:solidFill>
                  <a:schemeClr val="bg1"/>
                </a:solidFill>
                <a:cs typeface="B Nazanin" panose="00000400000000000000" pitchFamily="2" charset="-78"/>
              </a:rPr>
              <a:t>لبه</a:t>
            </a:r>
            <a:r>
              <a:rPr lang="fa-IR" sz="2200" dirty="0" smtClean="0">
                <a:solidFill>
                  <a:schemeClr val="bg1"/>
                </a:solidFill>
                <a:cs typeface="B Nazanin" panose="00000400000000000000" pitchFamily="2" charset="-78"/>
              </a:rPr>
              <a:t>،</a:t>
            </a:r>
            <a:r>
              <a:rPr lang="ar-SA" sz="2200" dirty="0" smtClean="0">
                <a:solidFill>
                  <a:schemeClr val="bg1"/>
                </a:solidFill>
                <a:cs typeface="B Nazanin" panose="00000400000000000000" pitchFamily="2" charset="-78"/>
              </a:rPr>
              <a:t> </a:t>
            </a:r>
            <a:r>
              <a:rPr lang="ar-SA" sz="2200" dirty="0">
                <a:solidFill>
                  <a:schemeClr val="bg1"/>
                </a:solidFill>
                <a:cs typeface="B Nazanin" panose="00000400000000000000" pitchFamily="2" charset="-78"/>
              </a:rPr>
              <a:t>موبایل و رایانش ابری سیار در نظر گرفته شده بود</a:t>
            </a:r>
            <a:r>
              <a:rPr lang="ar-SA" sz="2200" dirty="0" smtClean="0">
                <a:solidFill>
                  <a:schemeClr val="bg1"/>
                </a:solidFill>
                <a:cs typeface="B Nazanin" panose="00000400000000000000" pitchFamily="2" charset="-78"/>
              </a:rPr>
              <a:t>.</a:t>
            </a:r>
            <a:endParaRPr lang="en-US" sz="2200" dirty="0">
              <a:solidFill>
                <a:schemeClr val="bg1"/>
              </a:solidFill>
              <a:cs typeface="B Nazanin" panose="00000400000000000000" pitchFamily="2" charset="-78"/>
            </a:endParaRPr>
          </a:p>
        </p:txBody>
      </p:sp>
    </p:spTree>
    <p:extLst>
      <p:ext uri="{BB962C8B-B14F-4D97-AF65-F5344CB8AC3E}">
        <p14:creationId xmlns:p14="http://schemas.microsoft.com/office/powerpoint/2010/main" val="2775379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99858" y="107889"/>
            <a:ext cx="3600405" cy="1155821"/>
          </a:xfrm>
        </p:spPr>
        <p:txBody>
          <a:bodyPr>
            <a:normAutofit/>
          </a:bodyPr>
          <a:lstStyle/>
          <a:p>
            <a:r>
              <a:rPr lang="ar-SA" sz="2400" b="1" dirty="0">
                <a:solidFill>
                  <a:srgbClr val="FF0000"/>
                </a:solidFill>
                <a:cs typeface="B Titr" panose="00000700000000000000" pitchFamily="2" charset="-78"/>
              </a:rPr>
              <a:t>روش تحقيق (به طور مشروح)</a:t>
            </a:r>
            <a:endParaRPr lang="fa-IR" sz="2400" b="1" dirty="0">
              <a:solidFill>
                <a:srgbClr val="FF0000"/>
              </a:solidFill>
              <a:cs typeface="B Titr" panose="00000700000000000000" pitchFamily="2" charset="-78"/>
            </a:endParaRPr>
          </a:p>
        </p:txBody>
      </p:sp>
      <p:sp>
        <p:nvSpPr>
          <p:cNvPr id="3" name="Content Placeholder 2"/>
          <p:cNvSpPr>
            <a:spLocks noGrp="1"/>
          </p:cNvSpPr>
          <p:nvPr>
            <p:ph idx="1"/>
          </p:nvPr>
        </p:nvSpPr>
        <p:spPr>
          <a:xfrm>
            <a:off x="812799" y="1037046"/>
            <a:ext cx="10871200" cy="4343400"/>
          </a:xfrm>
        </p:spPr>
        <p:txBody>
          <a:bodyPr>
            <a:normAutofit/>
          </a:bodyPr>
          <a:lstStyle/>
          <a:p>
            <a:pPr lvl="0" algn="just" rtl="1">
              <a:lnSpc>
                <a:spcPct val="150000"/>
              </a:lnSpc>
            </a:pPr>
            <a:r>
              <a:rPr lang="ar-SA" b="1" dirty="0" smtClean="0">
                <a:solidFill>
                  <a:schemeClr val="bg1"/>
                </a:solidFill>
                <a:cs typeface="B Nazanin" panose="00000400000000000000" pitchFamily="2" charset="-78"/>
              </a:rPr>
              <a:t>روش </a:t>
            </a:r>
            <a:r>
              <a:rPr lang="ar-SA" b="1" dirty="0">
                <a:solidFill>
                  <a:schemeClr val="bg1"/>
                </a:solidFill>
                <a:cs typeface="B Nazanin" panose="00000400000000000000" pitchFamily="2" charset="-78"/>
              </a:rPr>
              <a:t>تحقیق بر اساس نتایج:</a:t>
            </a:r>
            <a:r>
              <a:rPr lang="ar-SA" dirty="0">
                <a:solidFill>
                  <a:schemeClr val="bg1"/>
                </a:solidFill>
                <a:cs typeface="B Nazanin" panose="00000400000000000000" pitchFamily="2" charset="-78"/>
              </a:rPr>
              <a:t> از نظر حل مسئله و کاربرد در شبکه های مه و لبه </a:t>
            </a:r>
            <a:r>
              <a:rPr lang="ar-SA" u="sng" dirty="0">
                <a:solidFill>
                  <a:schemeClr val="bg1"/>
                </a:solidFill>
                <a:cs typeface="B Nazanin" panose="00000400000000000000" pitchFamily="2" charset="-78"/>
              </a:rPr>
              <a:t>استراتژیک و کاربردی</a:t>
            </a:r>
            <a:r>
              <a:rPr lang="ar-SA" dirty="0">
                <a:solidFill>
                  <a:schemeClr val="bg1"/>
                </a:solidFill>
                <a:cs typeface="B Nazanin" panose="00000400000000000000" pitchFamily="2" charset="-78"/>
              </a:rPr>
              <a:t> و از نظر نوآوری در </a:t>
            </a:r>
            <a:r>
              <a:rPr lang="ar-SA" u="sng" dirty="0">
                <a:solidFill>
                  <a:schemeClr val="bg1"/>
                </a:solidFill>
                <a:cs typeface="B Nazanin" panose="00000400000000000000" pitchFamily="2" charset="-78"/>
              </a:rPr>
              <a:t>روش </a:t>
            </a:r>
            <a:r>
              <a:rPr lang="ar-SA" u="sng" dirty="0" smtClean="0">
                <a:solidFill>
                  <a:schemeClr val="bg1"/>
                </a:solidFill>
                <a:cs typeface="B Nazanin" panose="00000400000000000000" pitchFamily="2" charset="-78"/>
              </a:rPr>
              <a:t>ها</a:t>
            </a:r>
            <a:r>
              <a:rPr lang="fa-IR" u="sng" dirty="0" smtClean="0">
                <a:solidFill>
                  <a:schemeClr val="bg1"/>
                </a:solidFill>
                <a:cs typeface="B Nazanin" panose="00000400000000000000" pitchFamily="2" charset="-78"/>
              </a:rPr>
              <a:t>ی</a:t>
            </a:r>
            <a:r>
              <a:rPr lang="ar-SA" u="sng" dirty="0" smtClean="0">
                <a:solidFill>
                  <a:schemeClr val="bg1"/>
                </a:solidFill>
                <a:cs typeface="B Nazanin" panose="00000400000000000000" pitchFamily="2" charset="-78"/>
              </a:rPr>
              <a:t> </a:t>
            </a:r>
            <a:r>
              <a:rPr lang="ar-SA" u="sng" dirty="0">
                <a:solidFill>
                  <a:schemeClr val="bg1"/>
                </a:solidFill>
                <a:cs typeface="B Nazanin" panose="00000400000000000000" pitchFamily="2" charset="-78"/>
              </a:rPr>
              <a:t>توسعه ای</a:t>
            </a:r>
            <a:r>
              <a:rPr lang="ar-SA" dirty="0">
                <a:solidFill>
                  <a:schemeClr val="bg1"/>
                </a:solidFill>
                <a:cs typeface="B Nazanin" panose="00000400000000000000" pitchFamily="2" charset="-78"/>
              </a:rPr>
              <a:t> است. در نتیجه، با توجه به کسب و درک دانش جدید حوزه علمی، این تحقیق یک </a:t>
            </a:r>
            <a:r>
              <a:rPr lang="ar-SA" u="sng" dirty="0">
                <a:solidFill>
                  <a:schemeClr val="bg1"/>
                </a:solidFill>
                <a:cs typeface="B Nazanin" panose="00000400000000000000" pitchFamily="2" charset="-78"/>
              </a:rPr>
              <a:t>توسعه کاربردی</a:t>
            </a:r>
            <a:r>
              <a:rPr lang="ar-SA" dirty="0">
                <a:solidFill>
                  <a:schemeClr val="bg1"/>
                </a:solidFill>
                <a:cs typeface="B Nazanin" panose="00000400000000000000" pitchFamily="2" charset="-78"/>
              </a:rPr>
              <a:t> است</a:t>
            </a:r>
            <a:r>
              <a:rPr lang="en-US" dirty="0">
                <a:solidFill>
                  <a:schemeClr val="bg1"/>
                </a:solidFill>
                <a:cs typeface="B Nazanin" panose="00000400000000000000" pitchFamily="2" charset="-78"/>
              </a:rPr>
              <a:t>.</a:t>
            </a:r>
          </a:p>
          <a:p>
            <a:pPr lvl="0" algn="just" rtl="1">
              <a:lnSpc>
                <a:spcPct val="150000"/>
              </a:lnSpc>
            </a:pPr>
            <a:r>
              <a:rPr lang="ar-SA" b="1" dirty="0">
                <a:solidFill>
                  <a:schemeClr val="bg1"/>
                </a:solidFill>
                <a:cs typeface="B Nazanin" panose="00000400000000000000" pitchFamily="2" charset="-78"/>
              </a:rPr>
              <a:t>طبقه بندی پژوهش بر اساس فرآیند اجرا:</a:t>
            </a:r>
            <a:r>
              <a:rPr lang="ar-SA" dirty="0">
                <a:solidFill>
                  <a:schemeClr val="bg1"/>
                </a:solidFill>
                <a:cs typeface="B Nazanin" panose="00000400000000000000" pitchFamily="2" charset="-78"/>
              </a:rPr>
              <a:t> با توجه به ماهیت داده ها، این </a:t>
            </a:r>
            <a:r>
              <a:rPr lang="ar-SA" u="sng" dirty="0">
                <a:solidFill>
                  <a:schemeClr val="bg1"/>
                </a:solidFill>
                <a:cs typeface="B Nazanin" panose="00000400000000000000" pitchFamily="2" charset="-78"/>
              </a:rPr>
              <a:t>تحقیق کمی و مبتنی بر رویکرد کاربردی</a:t>
            </a:r>
            <a:r>
              <a:rPr lang="ar-SA" dirty="0">
                <a:solidFill>
                  <a:schemeClr val="bg1"/>
                </a:solidFill>
                <a:cs typeface="B Nazanin" panose="00000400000000000000" pitchFamily="2" charset="-78"/>
              </a:rPr>
              <a:t>، </a:t>
            </a:r>
            <a:r>
              <a:rPr lang="ar-SA" u="sng" dirty="0">
                <a:solidFill>
                  <a:schemeClr val="bg1"/>
                </a:solidFill>
                <a:cs typeface="B Nazanin" panose="00000400000000000000" pitchFamily="2" charset="-78"/>
              </a:rPr>
              <a:t>تحلیلی- توصیفی</a:t>
            </a:r>
            <a:r>
              <a:rPr lang="ar-SA" dirty="0">
                <a:solidFill>
                  <a:schemeClr val="bg1"/>
                </a:solidFill>
                <a:cs typeface="B Nazanin" panose="00000400000000000000" pitchFamily="2" charset="-78"/>
              </a:rPr>
              <a:t> است</a:t>
            </a:r>
            <a:r>
              <a:rPr lang="en-US" dirty="0">
                <a:solidFill>
                  <a:schemeClr val="bg1"/>
                </a:solidFill>
                <a:cs typeface="B Nazanin" panose="00000400000000000000" pitchFamily="2" charset="-78"/>
              </a:rPr>
              <a:t>.</a:t>
            </a:r>
          </a:p>
          <a:p>
            <a:pPr algn="just" rtl="1">
              <a:lnSpc>
                <a:spcPct val="150000"/>
              </a:lnSpc>
            </a:pPr>
            <a:r>
              <a:rPr lang="ar-SA" b="1" dirty="0" smtClean="0">
                <a:solidFill>
                  <a:schemeClr val="bg1"/>
                </a:solidFill>
                <a:cs typeface="B Nazanin" panose="00000400000000000000" pitchFamily="2" charset="-78"/>
              </a:rPr>
              <a:t>طبقه </a:t>
            </a:r>
            <a:r>
              <a:rPr lang="ar-SA" b="1" dirty="0">
                <a:solidFill>
                  <a:schemeClr val="bg1"/>
                </a:solidFill>
                <a:cs typeface="B Nazanin" panose="00000400000000000000" pitchFamily="2" charset="-78"/>
              </a:rPr>
              <a:t>بندی تحقیق بر اساس اهداف:</a:t>
            </a:r>
            <a:r>
              <a:rPr lang="ar-SA" dirty="0">
                <a:solidFill>
                  <a:schemeClr val="bg1"/>
                </a:solidFill>
                <a:cs typeface="B Nazanin" panose="00000400000000000000" pitchFamily="2" charset="-78"/>
              </a:rPr>
              <a:t> با بهره گیری از نتایج و در نظر گرفتن بهترین، اهداف اصلی و عملی، منجر به تدوین فرضیه و </a:t>
            </a:r>
            <a:r>
              <a:rPr lang="ar-SA" u="sng" dirty="0">
                <a:solidFill>
                  <a:schemeClr val="bg1"/>
                </a:solidFill>
                <a:cs typeface="B Nazanin" panose="00000400000000000000" pitchFamily="2" charset="-78"/>
              </a:rPr>
              <a:t>طراحی یک رویکرد زمانبندی پویا </a:t>
            </a:r>
            <a:r>
              <a:rPr lang="ar-SA" dirty="0">
                <a:solidFill>
                  <a:schemeClr val="bg1"/>
                </a:solidFill>
                <a:cs typeface="B Nazanin" panose="00000400000000000000" pitchFamily="2" charset="-78"/>
              </a:rPr>
              <a:t>در ساختار محاسبات مه و لبه می‌شود، </a:t>
            </a:r>
            <a:endParaRPr lang="fa-IR" dirty="0">
              <a:solidFill>
                <a:schemeClr val="bg1"/>
              </a:solidFill>
              <a:cs typeface="B Nazanin" panose="00000400000000000000" pitchFamily="2" charset="-78"/>
            </a:endParaRPr>
          </a:p>
        </p:txBody>
      </p:sp>
    </p:spTree>
    <p:extLst>
      <p:ext uri="{BB962C8B-B14F-4D97-AF65-F5344CB8AC3E}">
        <p14:creationId xmlns:p14="http://schemas.microsoft.com/office/powerpoint/2010/main" val="2344363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4211" y="685799"/>
            <a:ext cx="10317617" cy="5296989"/>
          </a:xfrm>
        </p:spPr>
        <p:txBody>
          <a:bodyPr>
            <a:normAutofit/>
          </a:bodyPr>
          <a:lstStyle/>
          <a:p>
            <a:pPr marL="457200" indent="-457200" algn="just" rtl="1">
              <a:lnSpc>
                <a:spcPct val="160000"/>
              </a:lnSpc>
              <a:buFont typeface="+mj-lt"/>
              <a:buAutoNum type="arabicPeriod"/>
            </a:pPr>
            <a:r>
              <a:rPr lang="ar-SA" sz="2200" b="1" dirty="0" smtClean="0">
                <a:solidFill>
                  <a:schemeClr val="bg1"/>
                </a:solidFill>
                <a:cs typeface="B Nazanin" panose="00000400000000000000" pitchFamily="2" charset="-78"/>
              </a:rPr>
              <a:t>فاز </a:t>
            </a:r>
            <a:r>
              <a:rPr lang="ar-SA" sz="2200" b="1" dirty="0">
                <a:solidFill>
                  <a:schemeClr val="bg1"/>
                </a:solidFill>
                <a:cs typeface="B Nazanin" panose="00000400000000000000" pitchFamily="2" charset="-78"/>
              </a:rPr>
              <a:t>اول</a:t>
            </a:r>
            <a:r>
              <a:rPr lang="ar-SA" sz="2200" dirty="0">
                <a:solidFill>
                  <a:schemeClr val="bg1"/>
                </a:solidFill>
                <a:cs typeface="B Nazanin" panose="00000400000000000000" pitchFamily="2" charset="-78"/>
              </a:rPr>
              <a:t>، بیان مسئله، مفاهیم محاسبات ابری، اینترنت اشیا و ساختار مه و لبه در آن مورد بررسی قرار </a:t>
            </a:r>
            <a:r>
              <a:rPr lang="fa-IR" sz="2200" dirty="0" smtClean="0">
                <a:solidFill>
                  <a:schemeClr val="bg1"/>
                </a:solidFill>
                <a:cs typeface="B Nazanin" panose="00000400000000000000" pitchFamily="2" charset="-78"/>
              </a:rPr>
              <a:t>می گیرد.</a:t>
            </a:r>
            <a:endParaRPr lang="en-US" sz="2200" dirty="0" smtClean="0">
              <a:solidFill>
                <a:schemeClr val="bg1"/>
              </a:solidFill>
              <a:cs typeface="B Nazanin" panose="00000400000000000000" pitchFamily="2" charset="-78"/>
            </a:endParaRPr>
          </a:p>
          <a:p>
            <a:pPr marL="457200" indent="-457200" algn="just" rtl="1">
              <a:lnSpc>
                <a:spcPct val="160000"/>
              </a:lnSpc>
              <a:buFont typeface="+mj-lt"/>
              <a:buAutoNum type="arabicPeriod"/>
            </a:pPr>
            <a:r>
              <a:rPr lang="fa-IR" sz="2200" b="1" dirty="0" smtClean="0">
                <a:solidFill>
                  <a:schemeClr val="bg1"/>
                </a:solidFill>
                <a:cs typeface="B Nazanin" panose="00000400000000000000" pitchFamily="2" charset="-78"/>
              </a:rPr>
              <a:t>فاز</a:t>
            </a:r>
            <a:r>
              <a:rPr lang="ar-SA" sz="2200" b="1" dirty="0" smtClean="0">
                <a:solidFill>
                  <a:schemeClr val="bg1"/>
                </a:solidFill>
                <a:cs typeface="B Nazanin" panose="00000400000000000000" pitchFamily="2" charset="-78"/>
              </a:rPr>
              <a:t> دوم</a:t>
            </a:r>
            <a:r>
              <a:rPr lang="fa-IR" sz="2200" b="1" dirty="0" smtClean="0">
                <a:solidFill>
                  <a:schemeClr val="bg1"/>
                </a:solidFill>
                <a:cs typeface="B Nazanin" panose="00000400000000000000" pitchFamily="2" charset="-78"/>
              </a:rPr>
              <a:t>،</a:t>
            </a:r>
            <a:r>
              <a:rPr lang="ar-SA" sz="2200" dirty="0" smtClean="0">
                <a:solidFill>
                  <a:schemeClr val="bg1"/>
                </a:solidFill>
                <a:cs typeface="B Nazanin" panose="00000400000000000000" pitchFamily="2" charset="-78"/>
              </a:rPr>
              <a:t> بررسی </a:t>
            </a:r>
            <a:r>
              <a:rPr lang="ar-SA" sz="2200" dirty="0">
                <a:solidFill>
                  <a:schemeClr val="bg1"/>
                </a:solidFill>
                <a:cs typeface="B Nazanin" panose="00000400000000000000" pitchFamily="2" charset="-78"/>
              </a:rPr>
              <a:t>و ارزیابی مفاهیم مربوط به زمانبندی در محیط مه و لبه</a:t>
            </a:r>
            <a:r>
              <a:rPr lang="ar-SA" sz="2200" dirty="0" smtClean="0">
                <a:solidFill>
                  <a:schemeClr val="bg1"/>
                </a:solidFill>
                <a:cs typeface="B Nazanin" panose="00000400000000000000" pitchFamily="2" charset="-78"/>
              </a:rPr>
              <a:t>،</a:t>
            </a:r>
            <a:endParaRPr lang="fa-IR" sz="2200" dirty="0" smtClean="0">
              <a:solidFill>
                <a:schemeClr val="bg1"/>
              </a:solidFill>
              <a:cs typeface="B Nazanin" panose="00000400000000000000" pitchFamily="2" charset="-78"/>
            </a:endParaRPr>
          </a:p>
          <a:p>
            <a:pPr marL="457200" indent="-457200" algn="just" rtl="1">
              <a:lnSpc>
                <a:spcPct val="160000"/>
              </a:lnSpc>
              <a:buFont typeface="+mj-lt"/>
              <a:buAutoNum type="arabicPeriod"/>
            </a:pPr>
            <a:r>
              <a:rPr lang="fa-IR" sz="2200" b="1" dirty="0" smtClean="0">
                <a:solidFill>
                  <a:schemeClr val="bg1"/>
                </a:solidFill>
                <a:cs typeface="B Nazanin" panose="00000400000000000000" pitchFamily="2" charset="-78"/>
              </a:rPr>
              <a:t>فاز</a:t>
            </a:r>
            <a:r>
              <a:rPr lang="ar-SA" sz="2200" b="1" dirty="0" smtClean="0">
                <a:solidFill>
                  <a:schemeClr val="bg1"/>
                </a:solidFill>
                <a:cs typeface="B Nazanin" panose="00000400000000000000" pitchFamily="2" charset="-78"/>
              </a:rPr>
              <a:t> </a:t>
            </a:r>
            <a:r>
              <a:rPr lang="ar-SA" sz="2200" b="1" dirty="0">
                <a:solidFill>
                  <a:schemeClr val="bg1"/>
                </a:solidFill>
                <a:cs typeface="B Nazanin" panose="00000400000000000000" pitchFamily="2" charset="-78"/>
              </a:rPr>
              <a:t>سوم</a:t>
            </a:r>
            <a:r>
              <a:rPr lang="ar-SA" sz="2200" dirty="0">
                <a:solidFill>
                  <a:schemeClr val="bg1"/>
                </a:solidFill>
                <a:cs typeface="B Nazanin" panose="00000400000000000000" pitchFamily="2" charset="-78"/>
              </a:rPr>
              <a:t>، </a:t>
            </a:r>
            <a:r>
              <a:rPr lang="fa-IR" sz="2200" dirty="0" smtClean="0">
                <a:solidFill>
                  <a:schemeClr val="bg1"/>
                </a:solidFill>
                <a:cs typeface="B Nazanin" panose="00000400000000000000" pitchFamily="2" charset="-78"/>
              </a:rPr>
              <a:t>ارزیابی </a:t>
            </a:r>
            <a:r>
              <a:rPr lang="ar-SA" sz="2200" dirty="0" smtClean="0">
                <a:solidFill>
                  <a:schemeClr val="bg1"/>
                </a:solidFill>
                <a:cs typeface="B Nazanin" panose="00000400000000000000" pitchFamily="2" charset="-78"/>
              </a:rPr>
              <a:t>ساختار</a:t>
            </a:r>
            <a:r>
              <a:rPr lang="fa-IR" sz="2200" dirty="0" smtClean="0">
                <a:solidFill>
                  <a:schemeClr val="bg1"/>
                </a:solidFill>
                <a:cs typeface="B Nazanin" panose="00000400000000000000" pitchFamily="2" charset="-78"/>
              </a:rPr>
              <a:t> </a:t>
            </a:r>
            <a:r>
              <a:rPr lang="ar-SA" sz="2200" dirty="0">
                <a:solidFill>
                  <a:schemeClr val="bg1"/>
                </a:solidFill>
                <a:cs typeface="B Nazanin" panose="00000400000000000000" pitchFamily="2" charset="-78"/>
              </a:rPr>
              <a:t>روش پیشنهادی </a:t>
            </a:r>
            <a:r>
              <a:rPr lang="ar-SA" sz="2200" dirty="0" smtClean="0">
                <a:solidFill>
                  <a:schemeClr val="bg1"/>
                </a:solidFill>
                <a:cs typeface="B Nazanin" panose="00000400000000000000" pitchFamily="2" charset="-78"/>
              </a:rPr>
              <a:t>به </a:t>
            </a:r>
            <a:r>
              <a:rPr lang="ar-SA" sz="2200" dirty="0">
                <a:solidFill>
                  <a:schemeClr val="bg1"/>
                </a:solidFill>
                <a:cs typeface="B Nazanin" panose="00000400000000000000" pitchFamily="2" charset="-78"/>
              </a:rPr>
              <a:t>صورت </a:t>
            </a:r>
            <a:r>
              <a:rPr lang="ar-SA" sz="2200" dirty="0" smtClean="0">
                <a:solidFill>
                  <a:schemeClr val="bg1"/>
                </a:solidFill>
                <a:cs typeface="B Nazanin" panose="00000400000000000000" pitchFamily="2" charset="-78"/>
              </a:rPr>
              <a:t>کلی</a:t>
            </a:r>
            <a:endParaRPr lang="fa-IR" sz="2200" dirty="0" smtClean="0">
              <a:solidFill>
                <a:schemeClr val="bg1"/>
              </a:solidFill>
              <a:cs typeface="B Nazanin" panose="00000400000000000000" pitchFamily="2" charset="-78"/>
            </a:endParaRPr>
          </a:p>
          <a:p>
            <a:pPr marL="457200" indent="-457200" algn="just" rtl="1">
              <a:lnSpc>
                <a:spcPct val="160000"/>
              </a:lnSpc>
              <a:buFont typeface="+mj-lt"/>
              <a:buAutoNum type="arabicPeriod"/>
            </a:pPr>
            <a:r>
              <a:rPr lang="ar-SA" sz="2400" b="1" dirty="0">
                <a:solidFill>
                  <a:schemeClr val="bg1"/>
                </a:solidFill>
                <a:cs typeface="B Nazanin" panose="00000400000000000000" pitchFamily="2" charset="-78"/>
              </a:rPr>
              <a:t>ف</a:t>
            </a:r>
            <a:r>
              <a:rPr lang="fa-IR" sz="2400" b="1" dirty="0">
                <a:solidFill>
                  <a:schemeClr val="bg1"/>
                </a:solidFill>
                <a:cs typeface="B Nazanin" panose="00000400000000000000" pitchFamily="2" charset="-78"/>
              </a:rPr>
              <a:t>از</a:t>
            </a:r>
            <a:r>
              <a:rPr lang="ar-SA" sz="2400" b="1" dirty="0">
                <a:solidFill>
                  <a:schemeClr val="bg1"/>
                </a:solidFill>
                <a:cs typeface="B Nazanin" panose="00000400000000000000" pitchFamily="2" charset="-78"/>
              </a:rPr>
              <a:t> چهارم</a:t>
            </a:r>
            <a:r>
              <a:rPr lang="ar-SA" sz="2400" dirty="0">
                <a:solidFill>
                  <a:schemeClr val="bg1"/>
                </a:solidFill>
                <a:cs typeface="B Nazanin" panose="00000400000000000000" pitchFamily="2" charset="-78"/>
              </a:rPr>
              <a:t>، شبیه</a:t>
            </a:r>
            <a:r>
              <a:rPr lang="fa-IR" sz="2400" dirty="0">
                <a:solidFill>
                  <a:schemeClr val="bg1"/>
                </a:solidFill>
                <a:cs typeface="B Nazanin" panose="00000400000000000000" pitchFamily="2" charset="-78"/>
              </a:rPr>
              <a:t> </a:t>
            </a:r>
            <a:r>
              <a:rPr lang="ar-SA" sz="2400" dirty="0">
                <a:solidFill>
                  <a:schemeClr val="bg1"/>
                </a:solidFill>
                <a:cs typeface="B Nazanin" panose="00000400000000000000" pitchFamily="2" charset="-78"/>
              </a:rPr>
              <a:t>سازی و ارزیابی روش پیشنهادی اجرا شده و</a:t>
            </a:r>
            <a:r>
              <a:rPr lang="fa-IR" sz="2400" dirty="0">
                <a:solidFill>
                  <a:schemeClr val="bg1"/>
                </a:solidFill>
                <a:cs typeface="B Nazanin" panose="00000400000000000000" pitchFamily="2" charset="-78"/>
              </a:rPr>
              <a:t> مقایسه </a:t>
            </a:r>
            <a:r>
              <a:rPr lang="ar-SA" sz="2400" dirty="0">
                <a:solidFill>
                  <a:schemeClr val="bg1"/>
                </a:solidFill>
                <a:cs typeface="B Nazanin" panose="00000400000000000000" pitchFamily="2" charset="-78"/>
              </a:rPr>
              <a:t>نتایج به دست آمده از شبیه­سازی، با رویکردهای </a:t>
            </a:r>
            <a:r>
              <a:rPr lang="ar-SA" sz="2400" dirty="0" smtClean="0">
                <a:solidFill>
                  <a:schemeClr val="bg1"/>
                </a:solidFill>
                <a:cs typeface="B Nazanin" panose="00000400000000000000" pitchFamily="2" charset="-78"/>
              </a:rPr>
              <a:t>موجود</a:t>
            </a:r>
            <a:endParaRPr lang="fa-IR" sz="2400" dirty="0">
              <a:solidFill>
                <a:schemeClr val="bg1"/>
              </a:solidFill>
              <a:cs typeface="B Nazanin" panose="00000400000000000000" pitchFamily="2" charset="-78"/>
            </a:endParaRPr>
          </a:p>
        </p:txBody>
      </p:sp>
      <p:sp>
        <p:nvSpPr>
          <p:cNvPr id="4" name="Rectangle 3"/>
          <p:cNvSpPr/>
          <p:nvPr/>
        </p:nvSpPr>
        <p:spPr>
          <a:xfrm>
            <a:off x="6871921" y="261260"/>
            <a:ext cx="5136342" cy="627864"/>
          </a:xfrm>
          <a:prstGeom prst="rect">
            <a:avLst/>
          </a:prstGeom>
        </p:spPr>
        <p:txBody>
          <a:bodyPr wrap="none">
            <a:spAutoFit/>
          </a:bodyPr>
          <a:lstStyle/>
          <a:p>
            <a:pPr algn="just" rtl="1">
              <a:lnSpc>
                <a:spcPct val="160000"/>
              </a:lnSpc>
            </a:pPr>
            <a:r>
              <a:rPr lang="ar-SA" sz="2400" b="1" cap="all" dirty="0">
                <a:ln w="3175" cmpd="sng">
                  <a:noFill/>
                </a:ln>
                <a:solidFill>
                  <a:srgbClr val="FF0000"/>
                </a:solidFill>
                <a:latin typeface="+mj-lt"/>
                <a:ea typeface="+mj-ea"/>
                <a:cs typeface="B Titr" panose="00000700000000000000" pitchFamily="2" charset="-78"/>
              </a:rPr>
              <a:t>پژوهش پیشنهادی در </a:t>
            </a:r>
            <a:r>
              <a:rPr lang="fa-IR" sz="2400" b="1" cap="all" dirty="0" smtClean="0">
                <a:ln w="3175" cmpd="sng">
                  <a:noFill/>
                </a:ln>
                <a:solidFill>
                  <a:srgbClr val="FF0000"/>
                </a:solidFill>
                <a:latin typeface="+mj-lt"/>
                <a:ea typeface="+mj-ea"/>
                <a:cs typeface="B Titr" panose="00000700000000000000" pitchFamily="2" charset="-78"/>
              </a:rPr>
              <a:t>چهار</a:t>
            </a:r>
            <a:r>
              <a:rPr lang="ar-SA" sz="2400" b="1" cap="all" dirty="0" smtClean="0">
                <a:ln w="3175" cmpd="sng">
                  <a:noFill/>
                </a:ln>
                <a:solidFill>
                  <a:srgbClr val="FF0000"/>
                </a:solidFill>
                <a:latin typeface="+mj-lt"/>
                <a:ea typeface="+mj-ea"/>
                <a:cs typeface="B Titr" panose="00000700000000000000" pitchFamily="2" charset="-78"/>
              </a:rPr>
              <a:t> </a:t>
            </a:r>
            <a:r>
              <a:rPr lang="ar-SA" sz="2400" b="1" cap="all" dirty="0">
                <a:ln w="3175" cmpd="sng">
                  <a:noFill/>
                </a:ln>
                <a:solidFill>
                  <a:srgbClr val="FF0000"/>
                </a:solidFill>
                <a:latin typeface="+mj-lt"/>
                <a:ea typeface="+mj-ea"/>
                <a:cs typeface="B Titr" panose="00000700000000000000" pitchFamily="2" charset="-78"/>
              </a:rPr>
              <a:t>مرحله اجرا </a:t>
            </a:r>
            <a:r>
              <a:rPr lang="ar-SA" sz="2400" b="1" cap="all" dirty="0" smtClean="0">
                <a:ln w="3175" cmpd="sng">
                  <a:noFill/>
                </a:ln>
                <a:solidFill>
                  <a:srgbClr val="FF0000"/>
                </a:solidFill>
                <a:latin typeface="+mj-lt"/>
                <a:ea typeface="+mj-ea"/>
                <a:cs typeface="B Titr" panose="00000700000000000000" pitchFamily="2" charset="-78"/>
              </a:rPr>
              <a:t>می­شود</a:t>
            </a:r>
            <a:endParaRPr lang="en-US" dirty="0">
              <a:solidFill>
                <a:srgbClr val="FF0000"/>
              </a:solidFill>
              <a:cs typeface="B Nazanin" panose="00000400000000000000" pitchFamily="2" charset="-78"/>
            </a:endParaRPr>
          </a:p>
        </p:txBody>
      </p:sp>
    </p:spTree>
    <p:extLst>
      <p:ext uri="{BB962C8B-B14F-4D97-AF65-F5344CB8AC3E}">
        <p14:creationId xmlns:p14="http://schemas.microsoft.com/office/powerpoint/2010/main" val="3610082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4212" y="972457"/>
            <a:ext cx="10288588" cy="5529943"/>
          </a:xfrm>
        </p:spPr>
        <p:txBody>
          <a:bodyPr>
            <a:normAutofit/>
          </a:bodyPr>
          <a:lstStyle/>
          <a:p>
            <a:pPr marL="457200" indent="-457200" algn="just" rtl="1">
              <a:lnSpc>
                <a:spcPct val="160000"/>
              </a:lnSpc>
              <a:buFont typeface="+mj-lt"/>
              <a:buAutoNum type="arabicPeriod"/>
            </a:pPr>
            <a:r>
              <a:rPr lang="ar-SA" dirty="0" smtClean="0">
                <a:solidFill>
                  <a:schemeClr val="bg1"/>
                </a:solidFill>
                <a:cs typeface="B Nazanin" panose="00000400000000000000" pitchFamily="2" charset="-78"/>
              </a:rPr>
              <a:t>یکی </a:t>
            </a:r>
            <a:r>
              <a:rPr lang="ar-SA" dirty="0">
                <a:solidFill>
                  <a:schemeClr val="bg1"/>
                </a:solidFill>
                <a:cs typeface="B Nazanin" panose="00000400000000000000" pitchFamily="2" charset="-78"/>
              </a:rPr>
              <a:t>از کاراترین روش‌ها برای حل مسائل غیرقطعی استفاده از الگوریتم‌های تکاملی است. </a:t>
            </a:r>
            <a:endParaRPr lang="fa-IR" dirty="0" smtClean="0">
              <a:solidFill>
                <a:schemeClr val="bg1"/>
              </a:solidFill>
              <a:cs typeface="B Nazanin" panose="00000400000000000000" pitchFamily="2" charset="-78"/>
            </a:endParaRPr>
          </a:p>
          <a:p>
            <a:pPr marL="457200" indent="-457200" algn="just" rtl="1">
              <a:lnSpc>
                <a:spcPct val="160000"/>
              </a:lnSpc>
              <a:buFont typeface="+mj-lt"/>
              <a:buAutoNum type="arabicPeriod"/>
            </a:pPr>
            <a:r>
              <a:rPr lang="ar-SA" dirty="0" smtClean="0">
                <a:solidFill>
                  <a:schemeClr val="bg1"/>
                </a:solidFill>
                <a:cs typeface="B Nazanin" panose="00000400000000000000" pitchFamily="2" charset="-78"/>
              </a:rPr>
              <a:t>مسئله </a:t>
            </a:r>
            <a:r>
              <a:rPr lang="ar-SA" dirty="0">
                <a:solidFill>
                  <a:schemeClr val="bg1"/>
                </a:solidFill>
                <a:cs typeface="B Nazanin" panose="00000400000000000000" pitchFamily="2" charset="-78"/>
              </a:rPr>
              <a:t>مدیریت اطلاعات در ساختارهای تکاملی یک چالش مهم </a:t>
            </a:r>
            <a:r>
              <a:rPr lang="ar-SA" dirty="0" smtClean="0">
                <a:solidFill>
                  <a:schemeClr val="bg1"/>
                </a:solidFill>
                <a:cs typeface="B Nazanin" panose="00000400000000000000" pitchFamily="2" charset="-78"/>
              </a:rPr>
              <a:t>است</a:t>
            </a:r>
            <a:endParaRPr lang="fa-IR" dirty="0" smtClean="0">
              <a:solidFill>
                <a:schemeClr val="bg1"/>
              </a:solidFill>
              <a:cs typeface="B Nazanin" panose="00000400000000000000" pitchFamily="2" charset="-78"/>
            </a:endParaRPr>
          </a:p>
          <a:p>
            <a:pPr marL="457200" indent="-457200" algn="just" rtl="1">
              <a:lnSpc>
                <a:spcPct val="160000"/>
              </a:lnSpc>
              <a:buFont typeface="+mj-lt"/>
              <a:buAutoNum type="arabicPeriod"/>
            </a:pPr>
            <a:r>
              <a:rPr lang="ar-SA" dirty="0">
                <a:solidFill>
                  <a:schemeClr val="bg1"/>
                </a:solidFill>
                <a:cs typeface="B Nazanin" panose="00000400000000000000" pitchFamily="2" charset="-78"/>
              </a:rPr>
              <a:t>در روش پیشنهادی می‌توان از پارامترهای </a:t>
            </a:r>
            <a:r>
              <a:rPr lang="ar-SA" u="sng" dirty="0">
                <a:solidFill>
                  <a:schemeClr val="bg1"/>
                </a:solidFill>
                <a:cs typeface="B Nazanin" panose="00000400000000000000" pitchFamily="2" charset="-78"/>
              </a:rPr>
              <a:t>کیفیت سرویس مختلفی</a:t>
            </a:r>
            <a:r>
              <a:rPr lang="ar-SA" dirty="0">
                <a:solidFill>
                  <a:schemeClr val="bg1"/>
                </a:solidFill>
                <a:cs typeface="B Nazanin" panose="00000400000000000000" pitchFamily="2" charset="-78"/>
              </a:rPr>
              <a:t> از قبیل </a:t>
            </a:r>
            <a:r>
              <a:rPr lang="ar-SA" u="sng" dirty="0">
                <a:solidFill>
                  <a:schemeClr val="bg1"/>
                </a:solidFill>
                <a:cs typeface="B Nazanin" panose="00000400000000000000" pitchFamily="2" charset="-78"/>
              </a:rPr>
              <a:t>پهنای باند، نرخ گذردهی، نرخ خطای بیتی، قابلیت اطمینان، قابلیت اعتماد، هزینه</a:t>
            </a:r>
            <a:r>
              <a:rPr lang="ar-SA" dirty="0">
                <a:solidFill>
                  <a:schemeClr val="bg1"/>
                </a:solidFill>
                <a:cs typeface="B Nazanin" panose="00000400000000000000" pitchFamily="2" charset="-78"/>
              </a:rPr>
              <a:t> و </a:t>
            </a:r>
            <a:r>
              <a:rPr lang="fa-IR" dirty="0" smtClean="0">
                <a:solidFill>
                  <a:schemeClr val="bg1"/>
                </a:solidFill>
                <a:cs typeface="B Nazanin" panose="00000400000000000000" pitchFamily="2" charset="-78"/>
              </a:rPr>
              <a:t>...</a:t>
            </a:r>
            <a:r>
              <a:rPr lang="ar-SA" dirty="0" smtClean="0">
                <a:solidFill>
                  <a:schemeClr val="bg1"/>
                </a:solidFill>
                <a:cs typeface="B Nazanin" panose="00000400000000000000" pitchFamily="2" charset="-78"/>
              </a:rPr>
              <a:t> </a:t>
            </a:r>
            <a:r>
              <a:rPr lang="ar-SA" dirty="0">
                <a:solidFill>
                  <a:schemeClr val="bg1"/>
                </a:solidFill>
                <a:cs typeface="B Nazanin" panose="00000400000000000000" pitchFamily="2" charset="-78"/>
              </a:rPr>
              <a:t>برای </a:t>
            </a:r>
            <a:r>
              <a:rPr lang="ar-SA" dirty="0" smtClean="0">
                <a:solidFill>
                  <a:schemeClr val="bg1"/>
                </a:solidFill>
                <a:cs typeface="B Nazanin" panose="00000400000000000000" pitchFamily="2" charset="-78"/>
              </a:rPr>
              <a:t>بهینه‌سازی</a:t>
            </a:r>
            <a:r>
              <a:rPr lang="fa-IR" dirty="0" smtClean="0">
                <a:solidFill>
                  <a:schemeClr val="bg1"/>
                </a:solidFill>
                <a:cs typeface="B Nazanin" panose="00000400000000000000" pitchFamily="2" charset="-78"/>
              </a:rPr>
              <a:t>،</a:t>
            </a:r>
            <a:r>
              <a:rPr lang="ar-SA" dirty="0" smtClean="0">
                <a:solidFill>
                  <a:schemeClr val="bg1"/>
                </a:solidFill>
                <a:cs typeface="B Nazanin" panose="00000400000000000000" pitchFamily="2" charset="-78"/>
              </a:rPr>
              <a:t> </a:t>
            </a:r>
            <a:r>
              <a:rPr lang="ar-SA" dirty="0">
                <a:solidFill>
                  <a:schemeClr val="bg1"/>
                </a:solidFill>
                <a:cs typeface="B Nazanin" panose="00000400000000000000" pitchFamily="2" charset="-78"/>
              </a:rPr>
              <a:t>جهت زمانبندی کارا در محیط لبه و مه استفاده کرد، </a:t>
            </a:r>
            <a:endParaRPr lang="fa-IR" dirty="0" smtClean="0">
              <a:solidFill>
                <a:schemeClr val="bg1"/>
              </a:solidFill>
              <a:cs typeface="B Nazanin" panose="00000400000000000000" pitchFamily="2" charset="-78"/>
            </a:endParaRPr>
          </a:p>
        </p:txBody>
      </p:sp>
      <p:sp>
        <p:nvSpPr>
          <p:cNvPr id="4" name="Rectangle 3"/>
          <p:cNvSpPr/>
          <p:nvPr/>
        </p:nvSpPr>
        <p:spPr>
          <a:xfrm>
            <a:off x="8373954" y="217715"/>
            <a:ext cx="1871025" cy="627864"/>
          </a:xfrm>
          <a:prstGeom prst="rect">
            <a:avLst/>
          </a:prstGeom>
        </p:spPr>
        <p:txBody>
          <a:bodyPr wrap="none">
            <a:spAutoFit/>
          </a:bodyPr>
          <a:lstStyle/>
          <a:p>
            <a:pPr algn="just" rtl="1">
              <a:lnSpc>
                <a:spcPct val="160000"/>
              </a:lnSpc>
            </a:pPr>
            <a:r>
              <a:rPr lang="fa-IR" sz="2400" b="1" cap="all" dirty="0" smtClean="0">
                <a:ln w="3175" cmpd="sng">
                  <a:noFill/>
                </a:ln>
                <a:solidFill>
                  <a:srgbClr val="FF0000"/>
                </a:solidFill>
                <a:latin typeface="+mj-lt"/>
                <a:ea typeface="+mj-ea"/>
                <a:cs typeface="B Titr" panose="00000700000000000000" pitchFamily="2" charset="-78"/>
              </a:rPr>
              <a:t>روش حل مسئله</a:t>
            </a:r>
            <a:endParaRPr lang="en-US" dirty="0">
              <a:solidFill>
                <a:srgbClr val="FF0000"/>
              </a:solidFill>
              <a:cs typeface="B Nazanin" panose="00000400000000000000" pitchFamily="2" charset="-78"/>
            </a:endParaRPr>
          </a:p>
        </p:txBody>
      </p:sp>
    </p:spTree>
    <p:extLst>
      <p:ext uri="{BB962C8B-B14F-4D97-AF65-F5344CB8AC3E}">
        <p14:creationId xmlns:p14="http://schemas.microsoft.com/office/powerpoint/2010/main" val="2354208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11526" y="515371"/>
            <a:ext cx="10680474" cy="1338943"/>
          </a:xfrm>
        </p:spPr>
        <p:txBody>
          <a:bodyPr/>
          <a:lstStyle/>
          <a:p>
            <a:pPr algn="just" rtl="1">
              <a:lnSpc>
                <a:spcPct val="150000"/>
              </a:lnSpc>
            </a:pPr>
            <a:r>
              <a:rPr lang="ar-SA" dirty="0">
                <a:solidFill>
                  <a:schemeClr val="bg1"/>
                </a:solidFill>
                <a:cs typeface="B Nazanin" panose="00000400000000000000" pitchFamily="2" charset="-78"/>
              </a:rPr>
              <a:t>در راهکار پیشنهادی برای نرمال سازی پارامترهای کیفیت سرویس، از فرایند </a:t>
            </a:r>
            <a:r>
              <a:rPr lang="ar-SA" u="sng" dirty="0">
                <a:solidFill>
                  <a:schemeClr val="bg1"/>
                </a:solidFill>
                <a:cs typeface="B Nazanin" panose="00000400000000000000" pitchFamily="2" charset="-78"/>
              </a:rPr>
              <a:t>نرمال­سازی استاندارد</a:t>
            </a:r>
            <a:r>
              <a:rPr lang="ar-SA" dirty="0">
                <a:solidFill>
                  <a:schemeClr val="bg1"/>
                </a:solidFill>
                <a:cs typeface="B Nazanin" panose="00000400000000000000" pitchFamily="2" charset="-78"/>
              </a:rPr>
              <a:t> استفاده </a:t>
            </a:r>
            <a:r>
              <a:rPr lang="ar-SA" dirty="0" smtClean="0">
                <a:solidFill>
                  <a:schemeClr val="bg1"/>
                </a:solidFill>
                <a:cs typeface="B Nazanin" panose="00000400000000000000" pitchFamily="2" charset="-78"/>
              </a:rPr>
              <a:t>شده</a:t>
            </a:r>
            <a:endParaRPr lang="en-US" dirty="0" smtClean="0">
              <a:solidFill>
                <a:schemeClr val="bg1"/>
              </a:solidFill>
              <a:cs typeface="B Nazanin" panose="00000400000000000000" pitchFamily="2" charset="-78"/>
            </a:endParaRPr>
          </a:p>
          <a:p>
            <a:pPr algn="just" rtl="1">
              <a:lnSpc>
                <a:spcPct val="150000"/>
              </a:lnSpc>
            </a:pPr>
            <a:r>
              <a:rPr lang="ar-SA" dirty="0" smtClean="0">
                <a:solidFill>
                  <a:schemeClr val="bg1"/>
                </a:solidFill>
                <a:cs typeface="B Nazanin" panose="00000400000000000000" pitchFamily="2" charset="-78"/>
              </a:rPr>
              <a:t>به </a:t>
            </a:r>
            <a:r>
              <a:rPr lang="ar-SA" dirty="0">
                <a:solidFill>
                  <a:schemeClr val="bg1"/>
                </a:solidFill>
                <a:cs typeface="B Nazanin" panose="00000400000000000000" pitchFamily="2" charset="-78"/>
              </a:rPr>
              <a:t>منظور حذف افزونگی از  </a:t>
            </a:r>
            <a:r>
              <a:rPr lang="ar-SA" u="sng" dirty="0">
                <a:solidFill>
                  <a:schemeClr val="bg1"/>
                </a:solidFill>
                <a:cs typeface="B Nazanin" panose="00000400000000000000" pitchFamily="2" charset="-78"/>
              </a:rPr>
              <a:t>مدل پیرسون</a:t>
            </a:r>
            <a:r>
              <a:rPr lang="ar-SA" dirty="0">
                <a:solidFill>
                  <a:schemeClr val="bg1"/>
                </a:solidFill>
                <a:cs typeface="B Nazanin" panose="00000400000000000000" pitchFamily="2" charset="-78"/>
              </a:rPr>
              <a:t> استفاده می‌شود. </a:t>
            </a:r>
            <a:endParaRPr lang="fa-IR" dirty="0">
              <a:solidFill>
                <a:schemeClr val="bg1"/>
              </a:solidFill>
              <a:cs typeface="B Nazanin" panose="00000400000000000000" pitchFamily="2" charset="-78"/>
            </a:endParaRPr>
          </a:p>
        </p:txBody>
      </p:sp>
      <p:graphicFrame>
        <p:nvGraphicFramePr>
          <p:cNvPr id="4" name="Diagram 3"/>
          <p:cNvGraphicFramePr/>
          <p:nvPr>
            <p:extLst>
              <p:ext uri="{D42A27DB-BD31-4B8C-83A1-F6EECF244321}">
                <p14:modId xmlns:p14="http://schemas.microsoft.com/office/powerpoint/2010/main" val="3573294745"/>
              </p:ext>
            </p:extLst>
          </p:nvPr>
        </p:nvGraphicFramePr>
        <p:xfrm>
          <a:off x="232228" y="1262744"/>
          <a:ext cx="9114971" cy="54937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8001841" y="2363154"/>
            <a:ext cx="3523080" cy="369332"/>
          </a:xfrm>
          <a:prstGeom prst="rect">
            <a:avLst/>
          </a:prstGeom>
        </p:spPr>
        <p:txBody>
          <a:bodyPr wrap="none">
            <a:spAutoFit/>
          </a:bodyPr>
          <a:lstStyle/>
          <a:p>
            <a:pPr marR="180340" algn="ctr" rtl="1">
              <a:spcAft>
                <a:spcPts val="1200"/>
              </a:spcAft>
            </a:pPr>
            <a:r>
              <a:rPr lang="ar-SA" b="1" dirty="0">
                <a:solidFill>
                  <a:srgbClr val="FF0000"/>
                </a:solidFill>
                <a:latin typeface="Times New Roman" panose="02020603050405020304" pitchFamily="18" charset="0"/>
                <a:ea typeface="Times New Roman" panose="02020603050405020304" pitchFamily="18" charset="0"/>
                <a:cs typeface="B Nazanin" panose="00000400000000000000" pitchFamily="2" charset="-78"/>
              </a:rPr>
              <a:t>شکل 1) مدل مفهومی رویکرد پیشنهادی</a:t>
            </a:r>
            <a:endParaRPr lang="en-US" sz="1200" dirty="0">
              <a:solidFill>
                <a:srgbClr val="FF0000"/>
              </a:solidFill>
              <a:effectLst/>
              <a:latin typeface="Times New Roman" panose="02020603050405020304" pitchFamily="18" charset="0"/>
              <a:ea typeface="Times New Roman" panose="02020603050405020304" pitchFamily="18" charset="0"/>
              <a:cs typeface="Traditional Arabic"/>
            </a:endParaRPr>
          </a:p>
        </p:txBody>
      </p:sp>
      <p:sp>
        <p:nvSpPr>
          <p:cNvPr id="6" name="Rectangle 5"/>
          <p:cNvSpPr/>
          <p:nvPr/>
        </p:nvSpPr>
        <p:spPr>
          <a:xfrm>
            <a:off x="9521371" y="146038"/>
            <a:ext cx="2047671" cy="400110"/>
          </a:xfrm>
          <a:prstGeom prst="rect">
            <a:avLst/>
          </a:prstGeom>
        </p:spPr>
        <p:txBody>
          <a:bodyPr wrap="square">
            <a:spAutoFit/>
          </a:bodyPr>
          <a:lstStyle/>
          <a:p>
            <a:pPr marR="180340" algn="ctr" rtl="1">
              <a:spcAft>
                <a:spcPts val="1200"/>
              </a:spcAft>
            </a:pPr>
            <a:r>
              <a:rPr lang="ar-SA" sz="2000" dirty="0">
                <a:solidFill>
                  <a:srgbClr val="FF0000"/>
                </a:solidFill>
                <a:cs typeface="B Titr" panose="00000700000000000000" pitchFamily="2" charset="-78"/>
              </a:rPr>
              <a:t>راهکار پیشنهادی</a:t>
            </a:r>
            <a:endParaRPr lang="en-US" sz="1400" dirty="0">
              <a:solidFill>
                <a:srgbClr val="FF0000"/>
              </a:solidFill>
              <a:effectLst/>
              <a:latin typeface="Times New Roman" panose="02020603050405020304" pitchFamily="18" charset="0"/>
              <a:ea typeface="Times New Roman" panose="02020603050405020304" pitchFamily="18" charset="0"/>
              <a:cs typeface="B Titr" panose="00000700000000000000" pitchFamily="2" charset="-78"/>
            </a:endParaRPr>
          </a:p>
        </p:txBody>
      </p:sp>
    </p:spTree>
    <p:extLst>
      <p:ext uri="{BB962C8B-B14F-4D97-AF65-F5344CB8AC3E}">
        <p14:creationId xmlns:p14="http://schemas.microsoft.com/office/powerpoint/2010/main" val="39591694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0857" y="1016000"/>
            <a:ext cx="10638472" cy="5210629"/>
          </a:xfrm>
        </p:spPr>
        <p:txBody>
          <a:bodyPr>
            <a:normAutofit/>
          </a:bodyPr>
          <a:lstStyle/>
          <a:p>
            <a:pPr algn="just" rtl="1">
              <a:lnSpc>
                <a:spcPct val="170000"/>
              </a:lnSpc>
            </a:pPr>
            <a:r>
              <a:rPr lang="ar-SA" sz="2200" dirty="0" smtClean="0">
                <a:solidFill>
                  <a:schemeClr val="bg1"/>
                </a:solidFill>
                <a:cs typeface="B Nazanin" panose="00000400000000000000" pitchFamily="2" charset="-78"/>
              </a:rPr>
              <a:t>ابتدا </a:t>
            </a:r>
            <a:r>
              <a:rPr lang="ar-SA" sz="2200" dirty="0">
                <a:solidFill>
                  <a:schemeClr val="bg1"/>
                </a:solidFill>
                <a:cs typeface="B Nazanin" panose="00000400000000000000" pitchFamily="2" charset="-78"/>
              </a:rPr>
              <a:t>باید داده‌های مختلف ارائه شده همبسته‌سازی شوند تا بتوان داده‌های مفید را در قالب یک مدل کلی مشخص نموده و داده‌های زائد که نقشی در تصمیم‌گیری ندارند را حذف نمود</a:t>
            </a:r>
            <a:endParaRPr lang="fa-IR" sz="2200" dirty="0">
              <a:solidFill>
                <a:schemeClr val="bg1"/>
              </a:solidFill>
              <a:cs typeface="B Nazanin" panose="00000400000000000000" pitchFamily="2" charset="-78"/>
            </a:endParaRPr>
          </a:p>
          <a:p>
            <a:pPr algn="just" rtl="1">
              <a:lnSpc>
                <a:spcPct val="170000"/>
              </a:lnSpc>
            </a:pPr>
            <a:r>
              <a:rPr lang="ar-SA" sz="2200" dirty="0">
                <a:solidFill>
                  <a:schemeClr val="bg1"/>
                </a:solidFill>
                <a:cs typeface="B Nazanin" panose="00000400000000000000" pitchFamily="2" charset="-78"/>
              </a:rPr>
              <a:t>ضریب همبستگی ابزاری آماری برای تعیین نوع و درجه رابطه یک متغیر کمی با متغیر کمی دیگر است. </a:t>
            </a:r>
            <a:endParaRPr lang="fa-IR" sz="2200" dirty="0">
              <a:solidFill>
                <a:schemeClr val="bg1"/>
              </a:solidFill>
              <a:cs typeface="B Nazanin" panose="00000400000000000000" pitchFamily="2" charset="-78"/>
            </a:endParaRPr>
          </a:p>
          <a:p>
            <a:pPr algn="just" rtl="1">
              <a:lnSpc>
                <a:spcPct val="170000"/>
              </a:lnSpc>
            </a:pPr>
            <a:r>
              <a:rPr lang="ar-SA" sz="2200" dirty="0" smtClean="0">
                <a:solidFill>
                  <a:schemeClr val="bg1"/>
                </a:solidFill>
                <a:cs typeface="B Nazanin" panose="00000400000000000000" pitchFamily="2" charset="-78"/>
              </a:rPr>
              <a:t>ضریب </a:t>
            </a:r>
            <a:r>
              <a:rPr lang="ar-SA" sz="2200" dirty="0">
                <a:solidFill>
                  <a:schemeClr val="bg1"/>
                </a:solidFill>
                <a:cs typeface="B Nazanin" panose="00000400000000000000" pitchFamily="2" charset="-78"/>
              </a:rPr>
              <a:t>پیرسون نشان می‌دهد که تا چه اندازه بین </a:t>
            </a:r>
            <a:r>
              <a:rPr lang="ar-SA" sz="2200" dirty="0" smtClean="0">
                <a:solidFill>
                  <a:schemeClr val="bg1"/>
                </a:solidFill>
                <a:cs typeface="B Nazanin" panose="00000400000000000000" pitchFamily="2" charset="-78"/>
              </a:rPr>
              <a:t>متغیرها </a:t>
            </a:r>
            <a:r>
              <a:rPr lang="ar-SA" sz="2200" dirty="0">
                <a:solidFill>
                  <a:schemeClr val="bg1"/>
                </a:solidFill>
                <a:cs typeface="B Nazanin" panose="00000400000000000000" pitchFamily="2" charset="-78"/>
              </a:rPr>
              <a:t>رابطه </a:t>
            </a:r>
            <a:r>
              <a:rPr lang="ar-SA" sz="2200" dirty="0" smtClean="0">
                <a:solidFill>
                  <a:schemeClr val="bg1"/>
                </a:solidFill>
                <a:cs typeface="B Nazanin" panose="00000400000000000000" pitchFamily="2" charset="-78"/>
              </a:rPr>
              <a:t>وجود </a:t>
            </a:r>
            <a:r>
              <a:rPr lang="ar-SA" sz="2200" dirty="0">
                <a:solidFill>
                  <a:schemeClr val="bg1"/>
                </a:solidFill>
                <a:cs typeface="B Nazanin" panose="00000400000000000000" pitchFamily="2" charset="-78"/>
              </a:rPr>
              <a:t>دارد.</a:t>
            </a:r>
            <a:endParaRPr lang="fa-IR" sz="2200" dirty="0">
              <a:solidFill>
                <a:schemeClr val="bg1"/>
              </a:solidFill>
              <a:cs typeface="B Nazanin" panose="00000400000000000000" pitchFamily="2" charset="-78"/>
            </a:endParaRPr>
          </a:p>
          <a:p>
            <a:endParaRPr lang="fa-IR" dirty="0"/>
          </a:p>
        </p:txBody>
      </p:sp>
      <p:sp>
        <p:nvSpPr>
          <p:cNvPr id="2" name="Rectangle 1"/>
          <p:cNvSpPr/>
          <p:nvPr/>
        </p:nvSpPr>
        <p:spPr>
          <a:xfrm>
            <a:off x="9797643" y="297934"/>
            <a:ext cx="1711686" cy="369332"/>
          </a:xfrm>
          <a:prstGeom prst="rect">
            <a:avLst/>
          </a:prstGeom>
        </p:spPr>
        <p:txBody>
          <a:bodyPr wrap="none">
            <a:spAutoFit/>
          </a:bodyPr>
          <a:lstStyle/>
          <a:p>
            <a:pPr marR="180340" algn="ctr" rtl="1">
              <a:spcAft>
                <a:spcPts val="1200"/>
              </a:spcAft>
            </a:pPr>
            <a:r>
              <a:rPr lang="ar-SA" dirty="0">
                <a:solidFill>
                  <a:srgbClr val="FF0000"/>
                </a:solidFill>
                <a:cs typeface="B Titr" panose="00000700000000000000" pitchFamily="2" charset="-78"/>
              </a:rPr>
              <a:t>راهکار پیشنهادی</a:t>
            </a:r>
            <a:endParaRPr lang="en-US" sz="1200" dirty="0">
              <a:solidFill>
                <a:srgbClr val="FF0000"/>
              </a:solidFill>
              <a:latin typeface="Times New Roman" panose="02020603050405020304" pitchFamily="18" charset="0"/>
              <a:ea typeface="Times New Roman" panose="02020603050405020304" pitchFamily="18" charset="0"/>
              <a:cs typeface="B Titr" panose="00000700000000000000" pitchFamily="2" charset="-78"/>
            </a:endParaRPr>
          </a:p>
        </p:txBody>
      </p:sp>
    </p:spTree>
    <p:extLst>
      <p:ext uri="{BB962C8B-B14F-4D97-AF65-F5344CB8AC3E}">
        <p14:creationId xmlns:p14="http://schemas.microsoft.com/office/powerpoint/2010/main" val="31446082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3646696801"/>
                  </p:ext>
                </p:extLst>
              </p:nvPr>
            </p:nvGraphicFramePr>
            <p:xfrm>
              <a:off x="1239982" y="2127959"/>
              <a:ext cx="6380017" cy="1268384"/>
            </p:xfrm>
            <a:graphic>
              <a:graphicData uri="http://schemas.openxmlformats.org/drawingml/2006/table">
                <a:tbl>
                  <a:tblPr rtl="1" firstRow="1" firstCol="1" bandRow="1">
                    <a:tableStyleId>{22838BEF-8BB2-4498-84A7-C5851F593DF1}</a:tableStyleId>
                  </a:tblPr>
                  <a:tblGrid>
                    <a:gridCol w="1619484">
                      <a:extLst>
                        <a:ext uri="{9D8B030D-6E8A-4147-A177-3AD203B41FA5}">
                          <a16:colId xmlns:a16="http://schemas.microsoft.com/office/drawing/2014/main" val="3615463169"/>
                        </a:ext>
                      </a:extLst>
                    </a:gridCol>
                    <a:gridCol w="4760533">
                      <a:extLst>
                        <a:ext uri="{9D8B030D-6E8A-4147-A177-3AD203B41FA5}">
                          <a16:colId xmlns:a16="http://schemas.microsoft.com/office/drawing/2014/main" val="1732866132"/>
                        </a:ext>
                      </a:extLst>
                    </a:gridCol>
                  </a:tblGrid>
                  <a:tr h="1268384">
                    <a:tc>
                      <a:txBody>
                        <a:bodyPr/>
                        <a:lstStyle/>
                        <a:p>
                          <a:pPr marR="180340" algn="just" rtl="1">
                            <a:spcAft>
                              <a:spcPts val="0"/>
                            </a:spcAft>
                          </a:pPr>
                          <a:r>
                            <a:rPr lang="ar-SA" sz="1200" dirty="0">
                              <a:effectLst/>
                            </a:rPr>
                            <a:t>(1)</a:t>
                          </a:r>
                          <a:endParaRPr lang="en-US" sz="1000" dirty="0">
                            <a:effectLst/>
                            <a:latin typeface="Times New Roman" panose="02020603050405020304" pitchFamily="18" charset="0"/>
                            <a:ea typeface="Times New Roman" panose="02020603050405020304" pitchFamily="18" charset="0"/>
                            <a:cs typeface="Traditional Arabic"/>
                          </a:endParaRPr>
                        </a:p>
                      </a:txBody>
                      <a:tcPr marL="68580" marR="68580" marT="0" marB="0" anchor="ctr"/>
                    </a:tc>
                    <a:tc>
                      <a:txBody>
                        <a:bodyPr/>
                        <a:lstStyle/>
                        <a:p>
                          <a:pPr marR="180340" algn="just" rtl="0">
                            <a:spcAft>
                              <a:spcPts val="0"/>
                            </a:spcAft>
                          </a:pPr>
                          <a14:m>
                            <m:oMathPara xmlns:m="http://schemas.openxmlformats.org/officeDocument/2006/math">
                              <m:oMathParaPr>
                                <m:jc m:val="centerGroup"/>
                              </m:oMathParaPr>
                              <m:oMath xmlns:m="http://schemas.openxmlformats.org/officeDocument/2006/math">
                                <m:sSub>
                                  <m:sSubPr>
                                    <m:ctrlPr>
                                      <a:rPr lang="en-US" sz="1600" i="1">
                                        <a:effectLst/>
                                        <a:latin typeface="Cambria Math" panose="02040503050406030204" pitchFamily="18" charset="0"/>
                                      </a:rPr>
                                    </m:ctrlPr>
                                  </m:sSubPr>
                                  <m:e>
                                    <m:r>
                                      <m:rPr>
                                        <m:sty m:val="p"/>
                                      </m:rPr>
                                      <a:rPr lang="ar-SA" sz="2400">
                                        <a:effectLst/>
                                        <a:latin typeface="Cambria Math" panose="02040503050406030204" pitchFamily="18" charset="0"/>
                                      </a:rPr>
                                      <m:t>ρ</m:t>
                                    </m:r>
                                  </m:e>
                                  <m:sub>
                                    <m:r>
                                      <a:rPr lang="en-US" sz="1600">
                                        <a:effectLst/>
                                        <a:latin typeface="Cambria Math" panose="02040503050406030204" pitchFamily="18" charset="0"/>
                                      </a:rPr>
                                      <m:t>𝑋</m:t>
                                    </m:r>
                                    <m:r>
                                      <a:rPr lang="en-US" sz="1600">
                                        <a:effectLst/>
                                        <a:latin typeface="Cambria Math" panose="02040503050406030204" pitchFamily="18" charset="0"/>
                                      </a:rPr>
                                      <m:t>,</m:t>
                                    </m:r>
                                    <m:r>
                                      <a:rPr lang="en-US" sz="1600">
                                        <a:effectLst/>
                                        <a:latin typeface="Cambria Math" panose="02040503050406030204" pitchFamily="18" charset="0"/>
                                      </a:rPr>
                                      <m:t>𝑌</m:t>
                                    </m:r>
                                  </m:sub>
                                </m:sSub>
                                <m:r>
                                  <a:rPr lang="en-US" sz="1600">
                                    <a:effectLst/>
                                    <a:latin typeface="Cambria Math" panose="02040503050406030204" pitchFamily="18" charset="0"/>
                                  </a:rPr>
                                  <m:t>=</m:t>
                                </m:r>
                                <m:f>
                                  <m:fPr>
                                    <m:ctrlPr>
                                      <a:rPr lang="en-US" sz="1600" i="1">
                                        <a:effectLst/>
                                        <a:latin typeface="Cambria Math" panose="02040503050406030204" pitchFamily="18" charset="0"/>
                                      </a:rPr>
                                    </m:ctrlPr>
                                  </m:fPr>
                                  <m:num>
                                    <m:r>
                                      <a:rPr lang="en-US" sz="1600">
                                        <a:effectLst/>
                                        <a:latin typeface="Cambria Math" panose="02040503050406030204" pitchFamily="18" charset="0"/>
                                      </a:rPr>
                                      <m:t>𝑐𝑜𝑣</m:t>
                                    </m:r>
                                    <m:r>
                                      <a:rPr lang="en-US" sz="1600">
                                        <a:effectLst/>
                                        <a:latin typeface="Cambria Math" panose="02040503050406030204" pitchFamily="18" charset="0"/>
                                      </a:rPr>
                                      <m:t>(</m:t>
                                    </m:r>
                                    <m:r>
                                      <a:rPr lang="en-US" sz="1600">
                                        <a:effectLst/>
                                        <a:latin typeface="Cambria Math" panose="02040503050406030204" pitchFamily="18" charset="0"/>
                                      </a:rPr>
                                      <m:t>𝑋</m:t>
                                    </m:r>
                                    <m:r>
                                      <a:rPr lang="en-US" sz="1600">
                                        <a:effectLst/>
                                        <a:latin typeface="Cambria Math" panose="02040503050406030204" pitchFamily="18" charset="0"/>
                                      </a:rPr>
                                      <m:t>,</m:t>
                                    </m:r>
                                    <m:r>
                                      <a:rPr lang="en-US" sz="1600">
                                        <a:effectLst/>
                                        <a:latin typeface="Cambria Math" panose="02040503050406030204" pitchFamily="18" charset="0"/>
                                      </a:rPr>
                                      <m:t>𝑌</m:t>
                                    </m:r>
                                    <m:r>
                                      <a:rPr lang="en-US" sz="1600">
                                        <a:effectLst/>
                                        <a:latin typeface="Cambria Math" panose="02040503050406030204" pitchFamily="18" charset="0"/>
                                      </a:rPr>
                                      <m:t>)</m:t>
                                    </m:r>
                                  </m:num>
                                  <m:den>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𝜎</m:t>
                                        </m:r>
                                      </m:e>
                                      <m:sub>
                                        <m:r>
                                          <a:rPr lang="en-US" sz="1600">
                                            <a:effectLst/>
                                            <a:latin typeface="Cambria Math" panose="02040503050406030204" pitchFamily="18" charset="0"/>
                                          </a:rPr>
                                          <m:t>𝑋</m:t>
                                        </m:r>
                                      </m:sub>
                                    </m:sSub>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𝜎</m:t>
                                        </m:r>
                                      </m:e>
                                      <m:sub>
                                        <m:r>
                                          <a:rPr lang="en-US" sz="1600">
                                            <a:effectLst/>
                                            <a:latin typeface="Cambria Math" panose="02040503050406030204" pitchFamily="18" charset="0"/>
                                          </a:rPr>
                                          <m:t>𝑌</m:t>
                                        </m:r>
                                      </m:sub>
                                    </m:sSub>
                                  </m:den>
                                </m:f>
                                <m:r>
                                  <a:rPr lang="en-US" sz="1600">
                                    <a:effectLst/>
                                    <a:latin typeface="Cambria Math" panose="02040503050406030204" pitchFamily="18" charset="0"/>
                                  </a:rPr>
                                  <m:t>=</m:t>
                                </m:r>
                                <m:f>
                                  <m:fPr>
                                    <m:ctrlPr>
                                      <a:rPr lang="en-US" sz="1600" i="1">
                                        <a:effectLst/>
                                        <a:latin typeface="Cambria Math" panose="02040503050406030204" pitchFamily="18" charset="0"/>
                                      </a:rPr>
                                    </m:ctrlPr>
                                  </m:fPr>
                                  <m:num>
                                    <m:r>
                                      <a:rPr lang="en-US" sz="1600">
                                        <a:effectLst/>
                                        <a:latin typeface="Cambria Math" panose="02040503050406030204" pitchFamily="18" charset="0"/>
                                      </a:rPr>
                                      <m:t>𝐸</m:t>
                                    </m:r>
                                    <m:r>
                                      <a:rPr lang="en-US" sz="1600">
                                        <a:effectLst/>
                                        <a:latin typeface="Cambria Math" panose="02040503050406030204" pitchFamily="18" charset="0"/>
                                      </a:rPr>
                                      <m:t>[</m:t>
                                    </m:r>
                                    <m:d>
                                      <m:dPr>
                                        <m:ctrlPr>
                                          <a:rPr lang="en-US" sz="1600" i="1">
                                            <a:effectLst/>
                                            <a:latin typeface="Cambria Math" panose="02040503050406030204" pitchFamily="18" charset="0"/>
                                          </a:rPr>
                                        </m:ctrlPr>
                                      </m:dPr>
                                      <m:e>
                                        <m:r>
                                          <a:rPr lang="en-US" sz="1600">
                                            <a:effectLst/>
                                            <a:latin typeface="Cambria Math" panose="02040503050406030204" pitchFamily="18" charset="0"/>
                                          </a:rPr>
                                          <m:t>𝑋</m:t>
                                        </m:r>
                                        <m:r>
                                          <a:rPr lang="en-US" sz="1600">
                                            <a:effectLst/>
                                            <a:latin typeface="Cambria Math" panose="02040503050406030204" pitchFamily="18" charset="0"/>
                                          </a:rPr>
                                          <m:t>−</m:t>
                                        </m:r>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𝜇</m:t>
                                            </m:r>
                                          </m:e>
                                          <m:sub>
                                            <m:r>
                                              <a:rPr lang="en-US" sz="1600">
                                                <a:effectLst/>
                                                <a:latin typeface="Cambria Math" panose="02040503050406030204" pitchFamily="18" charset="0"/>
                                              </a:rPr>
                                              <m:t>𝑋</m:t>
                                            </m:r>
                                          </m:sub>
                                        </m:sSub>
                                      </m:e>
                                    </m:d>
                                    <m:d>
                                      <m:dPr>
                                        <m:ctrlPr>
                                          <a:rPr lang="en-US" sz="1600" i="1">
                                            <a:effectLst/>
                                            <a:latin typeface="Cambria Math" panose="02040503050406030204" pitchFamily="18" charset="0"/>
                                          </a:rPr>
                                        </m:ctrlPr>
                                      </m:dPr>
                                      <m:e>
                                        <m:r>
                                          <a:rPr lang="en-US" sz="1600">
                                            <a:effectLst/>
                                            <a:latin typeface="Cambria Math" panose="02040503050406030204" pitchFamily="18" charset="0"/>
                                          </a:rPr>
                                          <m:t>𝑌</m:t>
                                        </m:r>
                                        <m:r>
                                          <a:rPr lang="en-US" sz="1600">
                                            <a:effectLst/>
                                            <a:latin typeface="Cambria Math" panose="02040503050406030204" pitchFamily="18" charset="0"/>
                                          </a:rPr>
                                          <m:t>−</m:t>
                                        </m:r>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𝜇</m:t>
                                            </m:r>
                                          </m:e>
                                          <m:sub>
                                            <m:r>
                                              <a:rPr lang="en-US" sz="1600">
                                                <a:effectLst/>
                                                <a:latin typeface="Cambria Math" panose="02040503050406030204" pitchFamily="18" charset="0"/>
                                              </a:rPr>
                                              <m:t>𝑌</m:t>
                                            </m:r>
                                          </m:sub>
                                        </m:sSub>
                                      </m:e>
                                    </m:d>
                                    <m:r>
                                      <a:rPr lang="en-US" sz="1600">
                                        <a:effectLst/>
                                        <a:latin typeface="Cambria Math" panose="02040503050406030204" pitchFamily="18" charset="0"/>
                                      </a:rPr>
                                      <m:t>]</m:t>
                                    </m:r>
                                  </m:num>
                                  <m:den>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𝜎</m:t>
                                        </m:r>
                                      </m:e>
                                      <m:sub>
                                        <m:r>
                                          <a:rPr lang="en-US" sz="1600">
                                            <a:effectLst/>
                                            <a:latin typeface="Cambria Math" panose="02040503050406030204" pitchFamily="18" charset="0"/>
                                          </a:rPr>
                                          <m:t>𝑋</m:t>
                                        </m:r>
                                      </m:sub>
                                    </m:sSub>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𝜎</m:t>
                                        </m:r>
                                      </m:e>
                                      <m:sub>
                                        <m:r>
                                          <a:rPr lang="en-US" sz="1600">
                                            <a:effectLst/>
                                            <a:latin typeface="Cambria Math" panose="02040503050406030204" pitchFamily="18" charset="0"/>
                                          </a:rPr>
                                          <m:t>𝑌</m:t>
                                        </m:r>
                                      </m:sub>
                                    </m:sSub>
                                  </m:den>
                                </m:f>
                              </m:oMath>
                            </m:oMathPara>
                          </a14:m>
                          <a:endParaRPr lang="en-US" sz="1600" dirty="0">
                            <a:effectLst/>
                            <a:latin typeface="Times New Roman" panose="02020603050405020304" pitchFamily="18" charset="0"/>
                            <a:ea typeface="Times New Roman" panose="02020603050405020304" pitchFamily="18" charset="0"/>
                            <a:cs typeface="Traditional Arabic"/>
                          </a:endParaRPr>
                        </a:p>
                      </a:txBody>
                      <a:tcPr marL="68580" marR="68580" marT="0" marB="0" anchor="ctr"/>
                    </a:tc>
                    <a:extLst>
                      <a:ext uri="{0D108BD9-81ED-4DB2-BD59-A6C34878D82A}">
                        <a16:rowId xmlns:a16="http://schemas.microsoft.com/office/drawing/2014/main" val="4011920650"/>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val="3646696801"/>
                  </p:ext>
                </p:extLst>
              </p:nvPr>
            </p:nvGraphicFramePr>
            <p:xfrm>
              <a:off x="1239982" y="2127959"/>
              <a:ext cx="6380017" cy="1268384"/>
            </p:xfrm>
            <a:graphic>
              <a:graphicData uri="http://schemas.openxmlformats.org/drawingml/2006/table">
                <a:tbl>
                  <a:tblPr rtl="1" firstRow="1" firstCol="1" bandRow="1">
                    <a:tableStyleId>{22838BEF-8BB2-4498-84A7-C5851F593DF1}</a:tableStyleId>
                  </a:tblPr>
                  <a:tblGrid>
                    <a:gridCol w="1619484">
                      <a:extLst>
                        <a:ext uri="{9D8B030D-6E8A-4147-A177-3AD203B41FA5}">
                          <a16:colId xmlns:a16="http://schemas.microsoft.com/office/drawing/2014/main" val="3615463169"/>
                        </a:ext>
                      </a:extLst>
                    </a:gridCol>
                    <a:gridCol w="4760533">
                      <a:extLst>
                        <a:ext uri="{9D8B030D-6E8A-4147-A177-3AD203B41FA5}">
                          <a16:colId xmlns:a16="http://schemas.microsoft.com/office/drawing/2014/main" val="1732866132"/>
                        </a:ext>
                      </a:extLst>
                    </a:gridCol>
                  </a:tblGrid>
                  <a:tr h="1268384">
                    <a:tc>
                      <a:txBody>
                        <a:bodyPr/>
                        <a:lstStyle/>
                        <a:p>
                          <a:pPr marR="180340" algn="just" rtl="1">
                            <a:spcAft>
                              <a:spcPts val="0"/>
                            </a:spcAft>
                          </a:pPr>
                          <a:r>
                            <a:rPr lang="ar-SA" sz="1200" dirty="0">
                              <a:effectLst/>
                            </a:rPr>
                            <a:t>(1)</a:t>
                          </a:r>
                          <a:endParaRPr lang="en-US" sz="1000" dirty="0">
                            <a:effectLst/>
                            <a:latin typeface="Times New Roman" panose="02020603050405020304" pitchFamily="18" charset="0"/>
                            <a:ea typeface="Times New Roman" panose="02020603050405020304" pitchFamily="18" charset="0"/>
                            <a:cs typeface="Traditional Arabic"/>
                          </a:endParaRPr>
                        </a:p>
                      </a:txBody>
                      <a:tcPr marL="68580" marR="68580" marT="0" marB="0" anchor="ctr"/>
                    </a:tc>
                    <a:tc>
                      <a:txBody>
                        <a:bodyPr/>
                        <a:lstStyle/>
                        <a:p>
                          <a:endParaRPr lang="en-US"/>
                        </a:p>
                      </a:txBody>
                      <a:tcPr marL="68580" marR="68580" marT="0" marB="0" anchor="ctr">
                        <a:blipFill>
                          <a:blip r:embed="rId2"/>
                          <a:stretch>
                            <a:fillRect l="-34187" t="-478" r="-384" b="-957"/>
                          </a:stretch>
                        </a:blipFill>
                      </a:tcPr>
                    </a:tc>
                    <a:extLst>
                      <a:ext uri="{0D108BD9-81ED-4DB2-BD59-A6C34878D82A}">
                        <a16:rowId xmlns:a16="http://schemas.microsoft.com/office/drawing/2014/main" val="4011920650"/>
                      </a:ext>
                    </a:extLst>
                  </a:tr>
                </a:tbl>
              </a:graphicData>
            </a:graphic>
          </p:graphicFrame>
        </mc:Fallback>
      </mc:AlternateContent>
      <p:sp>
        <p:nvSpPr>
          <p:cNvPr id="5" name="Rectangle 1"/>
          <p:cNvSpPr>
            <a:spLocks noChangeArrowheads="1"/>
          </p:cNvSpPr>
          <p:nvPr/>
        </p:nvSpPr>
        <p:spPr bwMode="auto">
          <a:xfrm>
            <a:off x="1756229" y="716612"/>
            <a:ext cx="9391745"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457200" rtl="1" fontAlgn="base">
              <a:lnSpc>
                <a:spcPct val="160000"/>
              </a:lnSpc>
              <a:spcBef>
                <a:spcPct val="20000"/>
              </a:spcBef>
              <a:spcAft>
                <a:spcPts val="600"/>
              </a:spcAft>
              <a:buClr>
                <a:schemeClr val="tx1"/>
              </a:buClr>
              <a:buSzPct val="80000"/>
              <a:buFont typeface="Wingdings 3" panose="05040102010807070707" pitchFamily="18" charset="2"/>
              <a:buChar char=""/>
              <a:tabLst/>
            </a:pPr>
            <a:r>
              <a:rPr lang="ar-SA" altLang="fa-IR" sz="2000" dirty="0">
                <a:solidFill>
                  <a:schemeClr val="bg1"/>
                </a:solidFill>
                <a:cs typeface="B Nazanin" panose="00000400000000000000" pitchFamily="2" charset="-78"/>
              </a:rPr>
              <a:t>درحالت کلی ضریب همبستگی پیرسون بین دو متغیر تصادفی برابر با </a:t>
            </a:r>
            <a:r>
              <a:rPr lang="ar-SA" altLang="fa-IR" sz="2000" dirty="0">
                <a:solidFill>
                  <a:schemeClr val="bg1"/>
                </a:solidFill>
                <a:cs typeface="B Nazanin" panose="00000400000000000000" pitchFamily="2" charset="-78"/>
                <a:hlinkClick r:id="rId3" tooltip="کوواریانس"/>
              </a:rPr>
              <a:t>کوواریانس</a:t>
            </a:r>
            <a:r>
              <a:rPr lang="en-US" altLang="fa-IR" sz="2000" dirty="0">
                <a:solidFill>
                  <a:schemeClr val="bg1"/>
                </a:solidFill>
                <a:cs typeface="B Nazanin" panose="00000400000000000000" pitchFamily="2" charset="-78"/>
              </a:rPr>
              <a:t> </a:t>
            </a:r>
            <a:r>
              <a:rPr lang="ar-SA" altLang="fa-IR" sz="2000" dirty="0">
                <a:solidFill>
                  <a:schemeClr val="bg1"/>
                </a:solidFill>
                <a:cs typeface="B Nazanin" panose="00000400000000000000" pitchFamily="2" charset="-78"/>
              </a:rPr>
              <a:t>آن‌ها تقسیم‌بر </a:t>
            </a:r>
            <a:r>
              <a:rPr lang="ar-SA" altLang="fa-IR" sz="2000" dirty="0">
                <a:solidFill>
                  <a:schemeClr val="bg1"/>
                </a:solidFill>
                <a:cs typeface="B Nazanin" panose="00000400000000000000" pitchFamily="2" charset="-78"/>
                <a:hlinkClick r:id="rId4" tooltip="انحراف معیار"/>
              </a:rPr>
              <a:t>انحراف معیار</a:t>
            </a:r>
            <a:r>
              <a:rPr lang="en-US" altLang="fa-IR" sz="2000" dirty="0">
                <a:solidFill>
                  <a:schemeClr val="bg1"/>
                </a:solidFill>
                <a:cs typeface="B Nazanin" panose="00000400000000000000" pitchFamily="2" charset="-78"/>
              </a:rPr>
              <a:t> </a:t>
            </a:r>
            <a:r>
              <a:rPr lang="ar-SA" altLang="fa-IR" sz="2000" dirty="0">
                <a:solidFill>
                  <a:schemeClr val="bg1"/>
                </a:solidFill>
                <a:cs typeface="B Nazanin" panose="00000400000000000000" pitchFamily="2" charset="-78"/>
              </a:rPr>
              <a:t>آن‌ها است. برای یک جامعه آماری، </a:t>
            </a:r>
            <a:r>
              <a:rPr lang="fa-IR" altLang="fa-IR" sz="2000" dirty="0" smtClean="0">
                <a:solidFill>
                  <a:schemeClr val="bg1"/>
                </a:solidFill>
                <a:cs typeface="B Nazanin" panose="00000400000000000000" pitchFamily="2" charset="-78"/>
              </a:rPr>
              <a:t>		</a:t>
            </a:r>
            <a:r>
              <a:rPr lang="ar-SA" altLang="fa-IR" sz="2000" dirty="0" smtClean="0">
                <a:solidFill>
                  <a:schemeClr val="bg1"/>
                </a:solidFill>
                <a:cs typeface="B Nazanin" panose="00000400000000000000" pitchFamily="2" charset="-78"/>
              </a:rPr>
              <a:t>ضریب </a:t>
            </a:r>
            <a:r>
              <a:rPr lang="ar-SA" altLang="fa-IR" sz="2000" dirty="0">
                <a:solidFill>
                  <a:schemeClr val="bg1"/>
                </a:solidFill>
                <a:cs typeface="B Nazanin" panose="00000400000000000000" pitchFamily="2" charset="-78"/>
              </a:rPr>
              <a:t>همبستگی جامعه به‌صورت رابطه 1 قابل‌تعریف خواهد بود</a:t>
            </a:r>
            <a:r>
              <a:rPr lang="en-US" altLang="fa-IR" sz="2000" dirty="0">
                <a:solidFill>
                  <a:schemeClr val="bg1"/>
                </a:solidFill>
                <a:cs typeface="B Nazanin" panose="00000400000000000000" pitchFamily="2" charset="-78"/>
              </a:rPr>
              <a:t>[11]</a:t>
            </a:r>
            <a:r>
              <a:rPr lang="ar-SA" altLang="fa-IR" sz="2000" dirty="0" smtClean="0">
                <a:solidFill>
                  <a:schemeClr val="bg1"/>
                </a:solidFill>
                <a:cs typeface="B Nazanin" panose="00000400000000000000" pitchFamily="2" charset="-78"/>
              </a:rPr>
              <a:t>.</a:t>
            </a:r>
            <a:endParaRPr lang="en-US" altLang="fa-IR" sz="2000" dirty="0">
              <a:solidFill>
                <a:schemeClr val="bg1"/>
              </a:solidFill>
              <a:cs typeface="B Nazanin" panose="00000400000000000000" pitchFamily="2" charset="-78"/>
            </a:endParaRPr>
          </a:p>
        </p:txBody>
      </p:sp>
      <mc:AlternateContent xmlns:mc="http://schemas.openxmlformats.org/markup-compatibility/2006" xmlns:a14="http://schemas.microsoft.com/office/drawing/2010/main">
        <mc:Choice Requires="a14">
          <p:sp>
            <p:nvSpPr>
              <p:cNvPr id="6" name="Rectangle 5"/>
              <p:cNvSpPr/>
              <p:nvPr/>
            </p:nvSpPr>
            <p:spPr>
              <a:xfrm>
                <a:off x="838200" y="3518654"/>
                <a:ext cx="10309774" cy="1152110"/>
              </a:xfrm>
              <a:prstGeom prst="rect">
                <a:avLst/>
              </a:prstGeom>
            </p:spPr>
            <p:txBody>
              <a:bodyPr wrap="square">
                <a:spAutoFit/>
              </a:bodyPr>
              <a:lstStyle/>
              <a:p>
                <a:pPr marL="285750" indent="-285750" algn="just" defTabSz="457200" rtl="1">
                  <a:lnSpc>
                    <a:spcPct val="160000"/>
                  </a:lnSpc>
                  <a:spcBef>
                    <a:spcPct val="20000"/>
                  </a:spcBef>
                  <a:spcAft>
                    <a:spcPts val="600"/>
                  </a:spcAft>
                  <a:buClr>
                    <a:schemeClr val="tx1"/>
                  </a:buClr>
                  <a:buSzPct val="80000"/>
                  <a:buFont typeface="Wingdings 3" panose="05040102010807070707" pitchFamily="18" charset="2"/>
                  <a:buChar char=""/>
                </a:pPr>
                <a:r>
                  <a:rPr lang="ar-SA" sz="2000" dirty="0">
                    <a:solidFill>
                      <a:schemeClr val="bg1"/>
                    </a:solidFill>
                    <a:cs typeface="B Nazanin" panose="00000400000000000000" pitchFamily="2" charset="-78"/>
                  </a:rPr>
                  <a:t>که در این رابطه </a:t>
                </a:r>
                <a:r>
                  <a:rPr lang="en-US" sz="2000" dirty="0" err="1">
                    <a:solidFill>
                      <a:schemeClr val="bg1"/>
                    </a:solidFill>
                    <a:cs typeface="B Nazanin" panose="00000400000000000000" pitchFamily="2" charset="-78"/>
                  </a:rPr>
                  <a:t>cov</a:t>
                </a:r>
                <a:r>
                  <a:rPr lang="ar-SA" sz="2000" dirty="0">
                    <a:solidFill>
                      <a:schemeClr val="bg1"/>
                    </a:solidFill>
                    <a:cs typeface="B Nazanin" panose="00000400000000000000" pitchFamily="2" charset="-78"/>
                  </a:rPr>
                  <a:t>، نشان‌دهنده کوواریانس است ضریب همبستگی پیرسون برای یک نمونه آماری با </a:t>
                </a:r>
                <a:r>
                  <a:rPr lang="en-US" sz="2000" dirty="0">
                    <a:solidFill>
                      <a:schemeClr val="bg1"/>
                    </a:solidFill>
                    <a:cs typeface="B Nazanin" panose="00000400000000000000" pitchFamily="2" charset="-78"/>
                  </a:rPr>
                  <a:t>n</a:t>
                </a:r>
                <a:r>
                  <a:rPr lang="ar-SA" sz="2000" dirty="0">
                    <a:solidFill>
                      <a:schemeClr val="bg1"/>
                    </a:solidFill>
                    <a:cs typeface="B Nazanin" panose="00000400000000000000" pitchFamily="2" charset="-78"/>
                  </a:rPr>
                  <a:t> زوج </a:t>
                </a:r>
                <a:r>
                  <a:rPr lang="ar-SA" sz="2000" dirty="0" smtClean="0">
                    <a:solidFill>
                      <a:schemeClr val="bg1"/>
                    </a:solidFill>
                    <a:cs typeface="B Nazanin" panose="00000400000000000000" pitchFamily="2" charset="-78"/>
                  </a:rPr>
                  <a:t>داد</a:t>
                </a:r>
                <a:r>
                  <a:rPr lang="fa-IR" sz="2000" dirty="0">
                    <a:solidFill>
                      <a:schemeClr val="bg1"/>
                    </a:solidFill>
                    <a:cs typeface="B Nazanin" panose="00000400000000000000" pitchFamily="2" charset="-78"/>
                  </a:rPr>
                  <a:t>ه</a:t>
                </a:r>
                <a:r>
                  <a:rPr lang="ar-SA" sz="2000" dirty="0" smtClean="0">
                    <a:solidFill>
                      <a:schemeClr val="bg1"/>
                    </a:solidFill>
                    <a:cs typeface="B Nazanin" panose="00000400000000000000" pitchFamily="2" charset="-78"/>
                  </a:rPr>
                  <a:t> </a:t>
                </a:r>
                <a:r>
                  <a:rPr lang="ar-SA" sz="2000" dirty="0">
                    <a:solidFill>
                      <a:schemeClr val="bg1"/>
                    </a:solidFill>
                    <a:cs typeface="B Nazanin" panose="00000400000000000000" pitchFamily="2" charset="-78"/>
                  </a:rPr>
                  <a:t>به‌صورت </a:t>
                </a:r>
                <a14:m>
                  <m:oMath xmlns:m="http://schemas.openxmlformats.org/officeDocument/2006/math">
                    <m:d>
                      <m:dPr>
                        <m:ctrlPr>
                          <a:rPr lang="en-US" sz="2000" i="1">
                            <a:solidFill>
                              <a:schemeClr val="bg1"/>
                            </a:solidFill>
                            <a:latin typeface="Cambria Math" panose="02040503050406030204" pitchFamily="18" charset="0"/>
                            <a:cs typeface="B Nazanin" panose="00000400000000000000" pitchFamily="2" charset="-78"/>
                          </a:rPr>
                        </m:ctrlPr>
                      </m:dPr>
                      <m:e>
                        <m:sSub>
                          <m:sSubPr>
                            <m:ctrlPr>
                              <a:rPr lang="en-US" sz="2000" i="1">
                                <a:solidFill>
                                  <a:schemeClr val="bg1"/>
                                </a:solidFill>
                                <a:latin typeface="Cambria Math" panose="02040503050406030204" pitchFamily="18" charset="0"/>
                                <a:cs typeface="B Nazanin" panose="00000400000000000000" pitchFamily="2" charset="-78"/>
                              </a:rPr>
                            </m:ctrlPr>
                          </m:sSubPr>
                          <m:e>
                            <m:r>
                              <a:rPr lang="en-US" sz="2000">
                                <a:solidFill>
                                  <a:schemeClr val="bg1"/>
                                </a:solidFill>
                                <a:latin typeface="Cambria Math" panose="02040503050406030204" pitchFamily="18" charset="0"/>
                                <a:cs typeface="B Nazanin" panose="00000400000000000000" pitchFamily="2" charset="-78"/>
                              </a:rPr>
                              <m:t>𝑋</m:t>
                            </m:r>
                          </m:e>
                          <m:sub>
                            <m:r>
                              <a:rPr lang="en-US" sz="2000">
                                <a:solidFill>
                                  <a:schemeClr val="bg1"/>
                                </a:solidFill>
                                <a:latin typeface="Cambria Math" panose="02040503050406030204" pitchFamily="18" charset="0"/>
                                <a:cs typeface="B Nazanin" panose="00000400000000000000" pitchFamily="2" charset="-78"/>
                              </a:rPr>
                              <m:t>𝑖</m:t>
                            </m:r>
                          </m:sub>
                        </m:sSub>
                        <m:r>
                          <a:rPr lang="en-US" sz="2000">
                            <a:solidFill>
                              <a:schemeClr val="bg1"/>
                            </a:solidFill>
                            <a:latin typeface="Cambria Math" panose="02040503050406030204" pitchFamily="18" charset="0"/>
                            <a:cs typeface="B Nazanin" panose="00000400000000000000" pitchFamily="2" charset="-78"/>
                          </a:rPr>
                          <m:t>,</m:t>
                        </m:r>
                        <m:sSub>
                          <m:sSubPr>
                            <m:ctrlPr>
                              <a:rPr lang="en-US" sz="2000" i="1">
                                <a:solidFill>
                                  <a:schemeClr val="bg1"/>
                                </a:solidFill>
                                <a:latin typeface="Cambria Math" panose="02040503050406030204" pitchFamily="18" charset="0"/>
                                <a:cs typeface="B Nazanin" panose="00000400000000000000" pitchFamily="2" charset="-78"/>
                              </a:rPr>
                            </m:ctrlPr>
                          </m:sSubPr>
                          <m:e>
                            <m:r>
                              <a:rPr lang="en-US" sz="2000">
                                <a:solidFill>
                                  <a:schemeClr val="bg1"/>
                                </a:solidFill>
                                <a:latin typeface="Cambria Math" panose="02040503050406030204" pitchFamily="18" charset="0"/>
                                <a:cs typeface="B Nazanin" panose="00000400000000000000" pitchFamily="2" charset="-78"/>
                              </a:rPr>
                              <m:t>𝑌</m:t>
                            </m:r>
                          </m:e>
                          <m:sub>
                            <m:r>
                              <a:rPr lang="en-US" sz="2000">
                                <a:solidFill>
                                  <a:schemeClr val="bg1"/>
                                </a:solidFill>
                                <a:latin typeface="Cambria Math" panose="02040503050406030204" pitchFamily="18" charset="0"/>
                                <a:cs typeface="B Nazanin" panose="00000400000000000000" pitchFamily="2" charset="-78"/>
                              </a:rPr>
                              <m:t>𝑗</m:t>
                            </m:r>
                          </m:sub>
                        </m:sSub>
                      </m:e>
                    </m:d>
                  </m:oMath>
                </a14:m>
                <a:r>
                  <a:rPr lang="en-US" sz="2000" dirty="0">
                    <a:solidFill>
                      <a:schemeClr val="bg1"/>
                    </a:solidFill>
                    <a:cs typeface="B Nazanin" panose="00000400000000000000" pitchFamily="2" charset="-78"/>
                  </a:rPr>
                  <a:t> </a:t>
                </a:r>
                <a:r>
                  <a:rPr lang="ar-SA" sz="2000" dirty="0">
                    <a:solidFill>
                      <a:schemeClr val="bg1"/>
                    </a:solidFill>
                    <a:cs typeface="B Nazanin" panose="00000400000000000000" pitchFamily="2" charset="-78"/>
                  </a:rPr>
                  <a:t>با استفاده از رابطه 2 تعریف می‌شود</a:t>
                </a:r>
                <a:r>
                  <a:rPr lang="en-US" sz="2000" dirty="0">
                    <a:solidFill>
                      <a:schemeClr val="bg1"/>
                    </a:solidFill>
                    <a:cs typeface="B Nazanin" panose="00000400000000000000" pitchFamily="2" charset="-78"/>
                  </a:rPr>
                  <a:t>[11]</a:t>
                </a:r>
                <a:r>
                  <a:rPr lang="ar-SA" sz="2000" dirty="0">
                    <a:solidFill>
                      <a:schemeClr val="bg1"/>
                    </a:solidFill>
                    <a:cs typeface="B Nazanin" panose="00000400000000000000" pitchFamily="2" charset="-78"/>
                  </a:rPr>
                  <a:t>.</a:t>
                </a:r>
                <a:endParaRPr lang="fa-IR" sz="2000" dirty="0">
                  <a:solidFill>
                    <a:schemeClr val="bg1"/>
                  </a:solidFill>
                  <a:cs typeface="B Nazanin" panose="00000400000000000000" pitchFamily="2" charset="-78"/>
                </a:endParaRPr>
              </a:p>
            </p:txBody>
          </p:sp>
        </mc:Choice>
        <mc:Fallback xmlns="">
          <p:sp>
            <p:nvSpPr>
              <p:cNvPr id="6" name="Rectangle 5"/>
              <p:cNvSpPr>
                <a:spLocks noRot="1" noChangeAspect="1" noMove="1" noResize="1" noEditPoints="1" noAdjustHandles="1" noChangeArrowheads="1" noChangeShapeType="1" noTextEdit="1"/>
              </p:cNvSpPr>
              <p:nvPr/>
            </p:nvSpPr>
            <p:spPr>
              <a:xfrm>
                <a:off x="838200" y="3518654"/>
                <a:ext cx="10309774" cy="1152110"/>
              </a:xfrm>
              <a:prstGeom prst="rect">
                <a:avLst/>
              </a:prstGeom>
              <a:blipFill>
                <a:blip r:embed="rId5"/>
                <a:stretch>
                  <a:fillRect l="-1301" r="-296" b="-42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3316720870"/>
                  </p:ext>
                </p:extLst>
              </p:nvPr>
            </p:nvGraphicFramePr>
            <p:xfrm>
              <a:off x="1078595" y="4489961"/>
              <a:ext cx="4812474" cy="1475410"/>
            </p:xfrm>
            <a:graphic>
              <a:graphicData uri="http://schemas.openxmlformats.org/drawingml/2006/table">
                <a:tbl>
                  <a:tblPr rtl="1" firstRow="1" firstCol="1" bandRow="1">
                    <a:tableStyleId>{E8B1032C-EA38-4F05-BA0D-38AFFFC7BED3}</a:tableStyleId>
                  </a:tblPr>
                  <a:tblGrid>
                    <a:gridCol w="749104">
                      <a:extLst>
                        <a:ext uri="{9D8B030D-6E8A-4147-A177-3AD203B41FA5}">
                          <a16:colId xmlns:a16="http://schemas.microsoft.com/office/drawing/2014/main" val="1368628751"/>
                        </a:ext>
                      </a:extLst>
                    </a:gridCol>
                    <a:gridCol w="4063370">
                      <a:extLst>
                        <a:ext uri="{9D8B030D-6E8A-4147-A177-3AD203B41FA5}">
                          <a16:colId xmlns:a16="http://schemas.microsoft.com/office/drawing/2014/main" val="2478730004"/>
                        </a:ext>
                      </a:extLst>
                    </a:gridCol>
                  </a:tblGrid>
                  <a:tr h="1475410">
                    <a:tc>
                      <a:txBody>
                        <a:bodyPr/>
                        <a:lstStyle/>
                        <a:p>
                          <a:pPr marL="0" marR="180340" indent="0" algn="r" defTabSz="457200" rtl="1" eaLnBrk="1" fontAlgn="auto" latinLnBrk="0" hangingPunct="1">
                            <a:lnSpc>
                              <a:spcPct val="100000"/>
                            </a:lnSpc>
                            <a:spcBef>
                              <a:spcPts val="0"/>
                            </a:spcBef>
                            <a:spcAft>
                              <a:spcPts val="0"/>
                            </a:spcAft>
                            <a:buClrTx/>
                            <a:buSzTx/>
                            <a:buFontTx/>
                            <a:buNone/>
                            <a:tabLst/>
                            <a:defRPr/>
                          </a:pPr>
                          <a:r>
                            <a:rPr lang="ar-SA" sz="1100" dirty="0" smtClean="0">
                              <a:solidFill>
                                <a:schemeClr val="bg1"/>
                              </a:solidFill>
                              <a:effectLst/>
                            </a:rPr>
                            <a:t>(</a:t>
                          </a:r>
                          <a:r>
                            <a:rPr lang="fa-IR" sz="1100" dirty="0" smtClean="0">
                              <a:solidFill>
                                <a:schemeClr val="bg1"/>
                              </a:solidFill>
                              <a:effectLst/>
                            </a:rPr>
                            <a:t>2</a:t>
                          </a:r>
                          <a:r>
                            <a:rPr lang="ar-SA" sz="1100" dirty="0" smtClean="0">
                              <a:solidFill>
                                <a:schemeClr val="bg1"/>
                              </a:solidFill>
                              <a:effectLst/>
                            </a:rPr>
                            <a:t>)</a:t>
                          </a:r>
                          <a:endParaRPr lang="en-US" sz="1000" dirty="0" smtClean="0">
                            <a:solidFill>
                              <a:schemeClr val="bg1"/>
                            </a:solidFill>
                            <a:effectLst/>
                            <a:latin typeface="Times New Roman" panose="02020603050405020304" pitchFamily="18" charset="0"/>
                            <a:ea typeface="Times New Roman" panose="02020603050405020304" pitchFamily="18" charset="0"/>
                            <a:cs typeface="Traditional Arabic"/>
                          </a:endParaRPr>
                        </a:p>
                      </a:txBody>
                      <a:tcPr marL="68580" marR="68580" marT="0" marB="0" anchor="ctr">
                        <a:solidFill>
                          <a:schemeClr val="accent5">
                            <a:lumMod val="20000"/>
                            <a:lumOff val="80000"/>
                          </a:schemeClr>
                        </a:solidFill>
                      </a:tcPr>
                    </a:tc>
                    <a:tc>
                      <a:txBody>
                        <a:bodyPr/>
                        <a:lstStyle/>
                        <a:p>
                          <a:pPr marR="180340" algn="just" rtl="0">
                            <a:spcAft>
                              <a:spcPts val="0"/>
                            </a:spcAft>
                          </a:pPr>
                          <a14:m>
                            <m:oMathPara xmlns:m="http://schemas.openxmlformats.org/officeDocument/2006/math">
                              <m:oMathParaPr>
                                <m:jc m:val="centerGroup"/>
                              </m:oMathParaPr>
                              <m:oMath xmlns:m="http://schemas.openxmlformats.org/officeDocument/2006/math">
                                <m:r>
                                  <a:rPr lang="en-US" sz="1800" smtClean="0">
                                    <a:solidFill>
                                      <a:schemeClr val="bg1"/>
                                    </a:solidFill>
                                    <a:effectLst/>
                                    <a:latin typeface="Cambria Math" panose="02040503050406030204" pitchFamily="18" charset="0"/>
                                  </a:rPr>
                                  <m:t>𝑟</m:t>
                                </m:r>
                                <m:r>
                                  <a:rPr lang="en-US" sz="1800" smtClean="0">
                                    <a:solidFill>
                                      <a:schemeClr val="bg1"/>
                                    </a:solidFill>
                                    <a:effectLst/>
                                    <a:latin typeface="Cambria Math" panose="02040503050406030204" pitchFamily="18" charset="0"/>
                                  </a:rPr>
                                  <m:t>=</m:t>
                                </m:r>
                                <m:f>
                                  <m:fPr>
                                    <m:ctrlPr>
                                      <a:rPr lang="en-US" sz="1800" i="1">
                                        <a:solidFill>
                                          <a:schemeClr val="bg1"/>
                                        </a:solidFill>
                                        <a:effectLst/>
                                        <a:latin typeface="Cambria Math" panose="02040503050406030204" pitchFamily="18" charset="0"/>
                                      </a:rPr>
                                    </m:ctrlPr>
                                  </m:fPr>
                                  <m:num>
                                    <m:nary>
                                      <m:naryPr>
                                        <m:chr m:val="∑"/>
                                        <m:limLoc m:val="undOvr"/>
                                        <m:ctrlPr>
                                          <a:rPr lang="en-US" sz="1800" i="1">
                                            <a:solidFill>
                                              <a:schemeClr val="bg1"/>
                                            </a:solidFill>
                                            <a:effectLst/>
                                            <a:latin typeface="Cambria Math" panose="02040503050406030204" pitchFamily="18" charset="0"/>
                                          </a:rPr>
                                        </m:ctrlPr>
                                      </m:naryPr>
                                      <m:sub>
                                        <m:r>
                                          <a:rPr lang="en-US" sz="1800">
                                            <a:solidFill>
                                              <a:schemeClr val="bg1"/>
                                            </a:solidFill>
                                            <a:effectLst/>
                                            <a:latin typeface="Cambria Math" panose="02040503050406030204" pitchFamily="18" charset="0"/>
                                          </a:rPr>
                                          <m:t>𝑖</m:t>
                                        </m:r>
                                        <m:r>
                                          <a:rPr lang="en-US" sz="1800">
                                            <a:solidFill>
                                              <a:schemeClr val="bg1"/>
                                            </a:solidFill>
                                            <a:effectLst/>
                                            <a:latin typeface="Cambria Math" panose="02040503050406030204" pitchFamily="18" charset="0"/>
                                          </a:rPr>
                                          <m:t>=</m:t>
                                        </m:r>
                                        <m:r>
                                          <a:rPr lang="en-US" sz="1800">
                                            <a:solidFill>
                                              <a:schemeClr val="bg1"/>
                                            </a:solidFill>
                                            <a:effectLst/>
                                            <a:latin typeface="Cambria Math" panose="02040503050406030204" pitchFamily="18" charset="0"/>
                                          </a:rPr>
                                          <m:t>1</m:t>
                                        </m:r>
                                      </m:sub>
                                      <m:sup>
                                        <m:r>
                                          <a:rPr lang="en-US" sz="1800">
                                            <a:solidFill>
                                              <a:schemeClr val="bg1"/>
                                            </a:solidFill>
                                            <a:effectLst/>
                                            <a:latin typeface="Cambria Math" panose="02040503050406030204" pitchFamily="18" charset="0"/>
                                          </a:rPr>
                                          <m:t>𝑛</m:t>
                                        </m:r>
                                      </m:sup>
                                      <m:e>
                                        <m:r>
                                          <a:rPr lang="en-US" sz="1800">
                                            <a:solidFill>
                                              <a:schemeClr val="bg1"/>
                                            </a:solidFill>
                                            <a:effectLst/>
                                            <a:latin typeface="Cambria Math" panose="02040503050406030204" pitchFamily="18" charset="0"/>
                                          </a:rPr>
                                          <m:t>(</m:t>
                                        </m:r>
                                        <m:sSub>
                                          <m:sSubPr>
                                            <m:ctrlPr>
                                              <a:rPr lang="en-US" sz="1800" i="1">
                                                <a:solidFill>
                                                  <a:schemeClr val="bg1"/>
                                                </a:solidFill>
                                                <a:effectLst/>
                                                <a:latin typeface="Cambria Math" panose="02040503050406030204" pitchFamily="18" charset="0"/>
                                              </a:rPr>
                                            </m:ctrlPr>
                                          </m:sSubPr>
                                          <m:e>
                                            <m:r>
                                              <a:rPr lang="en-US" sz="1800">
                                                <a:solidFill>
                                                  <a:schemeClr val="bg1"/>
                                                </a:solidFill>
                                                <a:effectLst/>
                                                <a:latin typeface="Cambria Math" panose="02040503050406030204" pitchFamily="18" charset="0"/>
                                              </a:rPr>
                                              <m:t>𝑋</m:t>
                                            </m:r>
                                          </m:e>
                                          <m:sub>
                                            <m:r>
                                              <a:rPr lang="en-US" sz="1800">
                                                <a:solidFill>
                                                  <a:schemeClr val="bg1"/>
                                                </a:solidFill>
                                                <a:effectLst/>
                                                <a:latin typeface="Cambria Math" panose="02040503050406030204" pitchFamily="18" charset="0"/>
                                              </a:rPr>
                                              <m:t>𝑖</m:t>
                                            </m:r>
                                          </m:sub>
                                        </m:sSub>
                                        <m:r>
                                          <a:rPr lang="en-US" sz="1800">
                                            <a:solidFill>
                                              <a:schemeClr val="bg1"/>
                                            </a:solidFill>
                                            <a:effectLst/>
                                            <a:latin typeface="Cambria Math" panose="02040503050406030204" pitchFamily="18" charset="0"/>
                                          </a:rPr>
                                          <m:t>−</m:t>
                                        </m:r>
                                        <m:acc>
                                          <m:accPr>
                                            <m:chr m:val="̅"/>
                                            <m:ctrlPr>
                                              <a:rPr lang="en-US" sz="1800" i="1">
                                                <a:solidFill>
                                                  <a:schemeClr val="bg1"/>
                                                </a:solidFill>
                                                <a:effectLst/>
                                                <a:latin typeface="Cambria Math" panose="02040503050406030204" pitchFamily="18" charset="0"/>
                                              </a:rPr>
                                            </m:ctrlPr>
                                          </m:accPr>
                                          <m:e>
                                            <m:r>
                                              <a:rPr lang="en-US" sz="1800">
                                                <a:solidFill>
                                                  <a:schemeClr val="bg1"/>
                                                </a:solidFill>
                                                <a:effectLst/>
                                                <a:latin typeface="Cambria Math" panose="02040503050406030204" pitchFamily="18" charset="0"/>
                                              </a:rPr>
                                              <m:t>𝑋</m:t>
                                            </m:r>
                                          </m:e>
                                        </m:acc>
                                        <m:r>
                                          <a:rPr lang="en-US" sz="1800">
                                            <a:solidFill>
                                              <a:schemeClr val="bg1"/>
                                            </a:solidFill>
                                            <a:effectLst/>
                                            <a:latin typeface="Cambria Math" panose="02040503050406030204" pitchFamily="18" charset="0"/>
                                          </a:rPr>
                                          <m:t>)(</m:t>
                                        </m:r>
                                        <m:sSub>
                                          <m:sSubPr>
                                            <m:ctrlPr>
                                              <a:rPr lang="en-US" sz="1800" i="1">
                                                <a:solidFill>
                                                  <a:schemeClr val="bg1"/>
                                                </a:solidFill>
                                                <a:effectLst/>
                                                <a:latin typeface="Cambria Math" panose="02040503050406030204" pitchFamily="18" charset="0"/>
                                              </a:rPr>
                                            </m:ctrlPr>
                                          </m:sSubPr>
                                          <m:e>
                                            <m:r>
                                              <a:rPr lang="en-US" sz="1800">
                                                <a:solidFill>
                                                  <a:schemeClr val="bg1"/>
                                                </a:solidFill>
                                                <a:effectLst/>
                                                <a:latin typeface="Cambria Math" panose="02040503050406030204" pitchFamily="18" charset="0"/>
                                              </a:rPr>
                                              <m:t>𝑌</m:t>
                                            </m:r>
                                          </m:e>
                                          <m:sub>
                                            <m:r>
                                              <a:rPr lang="en-US" sz="1800">
                                                <a:solidFill>
                                                  <a:schemeClr val="bg1"/>
                                                </a:solidFill>
                                                <a:effectLst/>
                                                <a:latin typeface="Cambria Math" panose="02040503050406030204" pitchFamily="18" charset="0"/>
                                              </a:rPr>
                                              <m:t>𝑖</m:t>
                                            </m:r>
                                          </m:sub>
                                        </m:sSub>
                                        <m:r>
                                          <a:rPr lang="en-US" sz="1800">
                                            <a:solidFill>
                                              <a:schemeClr val="bg1"/>
                                            </a:solidFill>
                                            <a:effectLst/>
                                            <a:latin typeface="Cambria Math" panose="02040503050406030204" pitchFamily="18" charset="0"/>
                                          </a:rPr>
                                          <m:t>−</m:t>
                                        </m:r>
                                        <m:acc>
                                          <m:accPr>
                                            <m:chr m:val="̅"/>
                                            <m:ctrlPr>
                                              <a:rPr lang="en-US" sz="1800" i="1">
                                                <a:solidFill>
                                                  <a:schemeClr val="bg1"/>
                                                </a:solidFill>
                                                <a:effectLst/>
                                                <a:latin typeface="Cambria Math" panose="02040503050406030204" pitchFamily="18" charset="0"/>
                                              </a:rPr>
                                            </m:ctrlPr>
                                          </m:accPr>
                                          <m:e>
                                            <m:r>
                                              <a:rPr lang="en-US" sz="1800">
                                                <a:solidFill>
                                                  <a:schemeClr val="bg1"/>
                                                </a:solidFill>
                                                <a:effectLst/>
                                                <a:latin typeface="Cambria Math" panose="02040503050406030204" pitchFamily="18" charset="0"/>
                                              </a:rPr>
                                              <m:t>𝑌</m:t>
                                            </m:r>
                                          </m:e>
                                        </m:acc>
                                        <m:r>
                                          <a:rPr lang="en-US" sz="1800">
                                            <a:solidFill>
                                              <a:schemeClr val="bg1"/>
                                            </a:solidFill>
                                            <a:effectLst/>
                                            <a:latin typeface="Cambria Math" panose="02040503050406030204" pitchFamily="18" charset="0"/>
                                          </a:rPr>
                                          <m:t>)</m:t>
                                        </m:r>
                                      </m:e>
                                    </m:nary>
                                  </m:num>
                                  <m:den>
                                    <m:rad>
                                      <m:radPr>
                                        <m:degHide m:val="on"/>
                                        <m:ctrlPr>
                                          <a:rPr lang="en-US" sz="1800" i="1">
                                            <a:solidFill>
                                              <a:schemeClr val="bg1"/>
                                            </a:solidFill>
                                            <a:effectLst/>
                                            <a:latin typeface="Cambria Math" panose="02040503050406030204" pitchFamily="18" charset="0"/>
                                          </a:rPr>
                                        </m:ctrlPr>
                                      </m:radPr>
                                      <m:deg/>
                                      <m:e>
                                        <m:nary>
                                          <m:naryPr>
                                            <m:chr m:val="∑"/>
                                            <m:limLoc m:val="undOvr"/>
                                            <m:ctrlPr>
                                              <a:rPr lang="en-US" sz="1800" i="1">
                                                <a:solidFill>
                                                  <a:schemeClr val="bg1"/>
                                                </a:solidFill>
                                                <a:effectLst/>
                                                <a:latin typeface="Cambria Math" panose="02040503050406030204" pitchFamily="18" charset="0"/>
                                              </a:rPr>
                                            </m:ctrlPr>
                                          </m:naryPr>
                                          <m:sub>
                                            <m:r>
                                              <a:rPr lang="en-US" sz="1800">
                                                <a:solidFill>
                                                  <a:schemeClr val="bg1"/>
                                                </a:solidFill>
                                                <a:effectLst/>
                                                <a:latin typeface="Cambria Math" panose="02040503050406030204" pitchFamily="18" charset="0"/>
                                              </a:rPr>
                                              <m:t>𝑖</m:t>
                                            </m:r>
                                            <m:r>
                                              <a:rPr lang="en-US" sz="1800">
                                                <a:solidFill>
                                                  <a:schemeClr val="bg1"/>
                                                </a:solidFill>
                                                <a:effectLst/>
                                                <a:latin typeface="Cambria Math" panose="02040503050406030204" pitchFamily="18" charset="0"/>
                                              </a:rPr>
                                              <m:t>=</m:t>
                                            </m:r>
                                            <m:r>
                                              <a:rPr lang="en-US" sz="1800">
                                                <a:solidFill>
                                                  <a:schemeClr val="bg1"/>
                                                </a:solidFill>
                                                <a:effectLst/>
                                                <a:latin typeface="Cambria Math" panose="02040503050406030204" pitchFamily="18" charset="0"/>
                                              </a:rPr>
                                              <m:t>1</m:t>
                                            </m:r>
                                          </m:sub>
                                          <m:sup>
                                            <m:r>
                                              <a:rPr lang="en-US" sz="1800">
                                                <a:solidFill>
                                                  <a:schemeClr val="bg1"/>
                                                </a:solidFill>
                                                <a:effectLst/>
                                                <a:latin typeface="Cambria Math" panose="02040503050406030204" pitchFamily="18" charset="0"/>
                                              </a:rPr>
                                              <m:t>𝑛</m:t>
                                            </m:r>
                                          </m:sup>
                                          <m:e>
                                            <m:sSup>
                                              <m:sSupPr>
                                                <m:ctrlPr>
                                                  <a:rPr lang="en-US" sz="1800" i="1">
                                                    <a:solidFill>
                                                      <a:schemeClr val="bg1"/>
                                                    </a:solidFill>
                                                    <a:effectLst/>
                                                    <a:latin typeface="Cambria Math" panose="02040503050406030204" pitchFamily="18" charset="0"/>
                                                  </a:rPr>
                                                </m:ctrlPr>
                                              </m:sSupPr>
                                              <m:e>
                                                <m:r>
                                                  <a:rPr lang="en-US" sz="1800">
                                                    <a:solidFill>
                                                      <a:schemeClr val="bg1"/>
                                                    </a:solidFill>
                                                    <a:effectLst/>
                                                    <a:latin typeface="Cambria Math" panose="02040503050406030204" pitchFamily="18" charset="0"/>
                                                  </a:rPr>
                                                  <m:t>(</m:t>
                                                </m:r>
                                                <m:sSub>
                                                  <m:sSubPr>
                                                    <m:ctrlPr>
                                                      <a:rPr lang="en-US" sz="1800" i="1">
                                                        <a:solidFill>
                                                          <a:schemeClr val="bg1"/>
                                                        </a:solidFill>
                                                        <a:effectLst/>
                                                        <a:latin typeface="Cambria Math" panose="02040503050406030204" pitchFamily="18" charset="0"/>
                                                      </a:rPr>
                                                    </m:ctrlPr>
                                                  </m:sSubPr>
                                                  <m:e>
                                                    <m:r>
                                                      <a:rPr lang="en-US" sz="1800">
                                                        <a:solidFill>
                                                          <a:schemeClr val="bg1"/>
                                                        </a:solidFill>
                                                        <a:effectLst/>
                                                        <a:latin typeface="Cambria Math" panose="02040503050406030204" pitchFamily="18" charset="0"/>
                                                      </a:rPr>
                                                      <m:t>𝑋</m:t>
                                                    </m:r>
                                                  </m:e>
                                                  <m:sub>
                                                    <m:r>
                                                      <a:rPr lang="en-US" sz="1800">
                                                        <a:solidFill>
                                                          <a:schemeClr val="bg1"/>
                                                        </a:solidFill>
                                                        <a:effectLst/>
                                                        <a:latin typeface="Cambria Math" panose="02040503050406030204" pitchFamily="18" charset="0"/>
                                                      </a:rPr>
                                                      <m:t>𝑖</m:t>
                                                    </m:r>
                                                  </m:sub>
                                                </m:sSub>
                                                <m:r>
                                                  <a:rPr lang="en-US" sz="1800">
                                                    <a:solidFill>
                                                      <a:schemeClr val="bg1"/>
                                                    </a:solidFill>
                                                    <a:effectLst/>
                                                    <a:latin typeface="Cambria Math" panose="02040503050406030204" pitchFamily="18" charset="0"/>
                                                  </a:rPr>
                                                  <m:t>−</m:t>
                                                </m:r>
                                                <m:acc>
                                                  <m:accPr>
                                                    <m:chr m:val="̅"/>
                                                    <m:ctrlPr>
                                                      <a:rPr lang="en-US" sz="1800" i="1">
                                                        <a:solidFill>
                                                          <a:schemeClr val="bg1"/>
                                                        </a:solidFill>
                                                        <a:effectLst/>
                                                        <a:latin typeface="Cambria Math" panose="02040503050406030204" pitchFamily="18" charset="0"/>
                                                      </a:rPr>
                                                    </m:ctrlPr>
                                                  </m:accPr>
                                                  <m:e>
                                                    <m:r>
                                                      <a:rPr lang="en-US" sz="1800">
                                                        <a:solidFill>
                                                          <a:schemeClr val="bg1"/>
                                                        </a:solidFill>
                                                        <a:effectLst/>
                                                        <a:latin typeface="Cambria Math" panose="02040503050406030204" pitchFamily="18" charset="0"/>
                                                      </a:rPr>
                                                      <m:t>𝑋</m:t>
                                                    </m:r>
                                                  </m:e>
                                                </m:acc>
                                                <m:r>
                                                  <a:rPr lang="en-US" sz="1800">
                                                    <a:solidFill>
                                                      <a:schemeClr val="bg1"/>
                                                    </a:solidFill>
                                                    <a:effectLst/>
                                                    <a:latin typeface="Cambria Math" panose="02040503050406030204" pitchFamily="18" charset="0"/>
                                                  </a:rPr>
                                                  <m:t>)</m:t>
                                                </m:r>
                                              </m:e>
                                              <m:sup>
                                                <m:r>
                                                  <a:rPr lang="en-US" sz="1800">
                                                    <a:solidFill>
                                                      <a:schemeClr val="bg1"/>
                                                    </a:solidFill>
                                                    <a:effectLst/>
                                                    <a:latin typeface="Cambria Math" panose="02040503050406030204" pitchFamily="18" charset="0"/>
                                                  </a:rPr>
                                                  <m:t>2</m:t>
                                                </m:r>
                                              </m:sup>
                                            </m:sSup>
                                          </m:e>
                                        </m:nary>
                                      </m:e>
                                    </m:rad>
                                    <m:rad>
                                      <m:radPr>
                                        <m:degHide m:val="on"/>
                                        <m:ctrlPr>
                                          <a:rPr lang="en-US" sz="1800" i="1">
                                            <a:solidFill>
                                              <a:schemeClr val="bg1"/>
                                            </a:solidFill>
                                            <a:effectLst/>
                                            <a:latin typeface="Cambria Math" panose="02040503050406030204" pitchFamily="18" charset="0"/>
                                          </a:rPr>
                                        </m:ctrlPr>
                                      </m:radPr>
                                      <m:deg/>
                                      <m:e>
                                        <m:nary>
                                          <m:naryPr>
                                            <m:chr m:val="∑"/>
                                            <m:limLoc m:val="undOvr"/>
                                            <m:ctrlPr>
                                              <a:rPr lang="en-US" sz="1800" i="1">
                                                <a:solidFill>
                                                  <a:schemeClr val="bg1"/>
                                                </a:solidFill>
                                                <a:effectLst/>
                                                <a:latin typeface="Cambria Math" panose="02040503050406030204" pitchFamily="18" charset="0"/>
                                              </a:rPr>
                                            </m:ctrlPr>
                                          </m:naryPr>
                                          <m:sub>
                                            <m:r>
                                              <a:rPr lang="en-US" sz="1800">
                                                <a:solidFill>
                                                  <a:schemeClr val="bg1"/>
                                                </a:solidFill>
                                                <a:effectLst/>
                                                <a:latin typeface="Cambria Math" panose="02040503050406030204" pitchFamily="18" charset="0"/>
                                              </a:rPr>
                                              <m:t>𝑖</m:t>
                                            </m:r>
                                            <m:r>
                                              <a:rPr lang="en-US" sz="1800">
                                                <a:solidFill>
                                                  <a:schemeClr val="bg1"/>
                                                </a:solidFill>
                                                <a:effectLst/>
                                                <a:latin typeface="Cambria Math" panose="02040503050406030204" pitchFamily="18" charset="0"/>
                                              </a:rPr>
                                              <m:t>=</m:t>
                                            </m:r>
                                            <m:r>
                                              <a:rPr lang="en-US" sz="1800">
                                                <a:solidFill>
                                                  <a:schemeClr val="bg1"/>
                                                </a:solidFill>
                                                <a:effectLst/>
                                                <a:latin typeface="Cambria Math" panose="02040503050406030204" pitchFamily="18" charset="0"/>
                                              </a:rPr>
                                              <m:t>1</m:t>
                                            </m:r>
                                          </m:sub>
                                          <m:sup>
                                            <m:r>
                                              <a:rPr lang="en-US" sz="1800">
                                                <a:solidFill>
                                                  <a:schemeClr val="bg1"/>
                                                </a:solidFill>
                                                <a:effectLst/>
                                                <a:latin typeface="Cambria Math" panose="02040503050406030204" pitchFamily="18" charset="0"/>
                                              </a:rPr>
                                              <m:t>𝑛</m:t>
                                            </m:r>
                                          </m:sup>
                                          <m:e>
                                            <m:sSup>
                                              <m:sSupPr>
                                                <m:ctrlPr>
                                                  <a:rPr lang="en-US" sz="1800" i="1">
                                                    <a:solidFill>
                                                      <a:schemeClr val="bg1"/>
                                                    </a:solidFill>
                                                    <a:effectLst/>
                                                    <a:latin typeface="Cambria Math" panose="02040503050406030204" pitchFamily="18" charset="0"/>
                                                  </a:rPr>
                                                </m:ctrlPr>
                                              </m:sSupPr>
                                              <m:e>
                                                <m:r>
                                                  <a:rPr lang="en-US" sz="1800">
                                                    <a:solidFill>
                                                      <a:schemeClr val="bg1"/>
                                                    </a:solidFill>
                                                    <a:effectLst/>
                                                    <a:latin typeface="Cambria Math" panose="02040503050406030204" pitchFamily="18" charset="0"/>
                                                  </a:rPr>
                                                  <m:t>(</m:t>
                                                </m:r>
                                                <m:sSub>
                                                  <m:sSubPr>
                                                    <m:ctrlPr>
                                                      <a:rPr lang="en-US" sz="1800" i="1">
                                                        <a:solidFill>
                                                          <a:schemeClr val="bg1"/>
                                                        </a:solidFill>
                                                        <a:effectLst/>
                                                        <a:latin typeface="Cambria Math" panose="02040503050406030204" pitchFamily="18" charset="0"/>
                                                      </a:rPr>
                                                    </m:ctrlPr>
                                                  </m:sSubPr>
                                                  <m:e>
                                                    <m:r>
                                                      <a:rPr lang="en-US" sz="1800">
                                                        <a:solidFill>
                                                          <a:schemeClr val="bg1"/>
                                                        </a:solidFill>
                                                        <a:effectLst/>
                                                        <a:latin typeface="Cambria Math" panose="02040503050406030204" pitchFamily="18" charset="0"/>
                                                      </a:rPr>
                                                      <m:t>𝑌</m:t>
                                                    </m:r>
                                                  </m:e>
                                                  <m:sub>
                                                    <m:r>
                                                      <a:rPr lang="en-US" sz="1800">
                                                        <a:solidFill>
                                                          <a:schemeClr val="bg1"/>
                                                        </a:solidFill>
                                                        <a:effectLst/>
                                                        <a:latin typeface="Cambria Math" panose="02040503050406030204" pitchFamily="18" charset="0"/>
                                                      </a:rPr>
                                                      <m:t>𝑖</m:t>
                                                    </m:r>
                                                  </m:sub>
                                                </m:sSub>
                                                <m:r>
                                                  <a:rPr lang="en-US" sz="1800">
                                                    <a:solidFill>
                                                      <a:schemeClr val="bg1"/>
                                                    </a:solidFill>
                                                    <a:effectLst/>
                                                    <a:latin typeface="Cambria Math" panose="02040503050406030204" pitchFamily="18" charset="0"/>
                                                  </a:rPr>
                                                  <m:t>−</m:t>
                                                </m:r>
                                                <m:acc>
                                                  <m:accPr>
                                                    <m:chr m:val="̅"/>
                                                    <m:ctrlPr>
                                                      <a:rPr lang="en-US" sz="1800" i="1">
                                                        <a:solidFill>
                                                          <a:schemeClr val="bg1"/>
                                                        </a:solidFill>
                                                        <a:effectLst/>
                                                        <a:latin typeface="Cambria Math" panose="02040503050406030204" pitchFamily="18" charset="0"/>
                                                      </a:rPr>
                                                    </m:ctrlPr>
                                                  </m:accPr>
                                                  <m:e>
                                                    <m:r>
                                                      <a:rPr lang="en-US" sz="1800">
                                                        <a:solidFill>
                                                          <a:schemeClr val="bg1"/>
                                                        </a:solidFill>
                                                        <a:effectLst/>
                                                        <a:latin typeface="Cambria Math" panose="02040503050406030204" pitchFamily="18" charset="0"/>
                                                      </a:rPr>
                                                      <m:t>𝑌</m:t>
                                                    </m:r>
                                                  </m:e>
                                                </m:acc>
                                                <m:r>
                                                  <a:rPr lang="en-US" sz="1800">
                                                    <a:solidFill>
                                                      <a:schemeClr val="bg1"/>
                                                    </a:solidFill>
                                                    <a:effectLst/>
                                                    <a:latin typeface="Cambria Math" panose="02040503050406030204" pitchFamily="18" charset="0"/>
                                                  </a:rPr>
                                                  <m:t>)</m:t>
                                                </m:r>
                                              </m:e>
                                              <m:sup>
                                                <m:r>
                                                  <a:rPr lang="en-US" sz="1800">
                                                    <a:solidFill>
                                                      <a:schemeClr val="bg1"/>
                                                    </a:solidFill>
                                                    <a:effectLst/>
                                                    <a:latin typeface="Cambria Math" panose="02040503050406030204" pitchFamily="18" charset="0"/>
                                                  </a:rPr>
                                                  <m:t>2</m:t>
                                                </m:r>
                                              </m:sup>
                                            </m:sSup>
                                          </m:e>
                                        </m:nary>
                                      </m:e>
                                    </m:rad>
                                  </m:den>
                                </m:f>
                              </m:oMath>
                            </m:oMathPara>
                          </a14:m>
                          <a:endParaRPr lang="en-US" sz="1800" dirty="0">
                            <a:solidFill>
                              <a:schemeClr val="bg1"/>
                            </a:solidFill>
                            <a:effectLst/>
                            <a:latin typeface="Times New Roman" panose="02020603050405020304" pitchFamily="18" charset="0"/>
                            <a:ea typeface="Times New Roman" panose="02020603050405020304" pitchFamily="18" charset="0"/>
                            <a:cs typeface="Traditional Arabic"/>
                          </a:endParaRPr>
                        </a:p>
                      </a:txBody>
                      <a:tcPr marL="68580" marR="68580" marT="0" marB="0" anchor="ctr">
                        <a:solidFill>
                          <a:schemeClr val="accent5">
                            <a:lumMod val="20000"/>
                            <a:lumOff val="80000"/>
                          </a:schemeClr>
                        </a:solidFill>
                      </a:tcPr>
                    </a:tc>
                    <a:extLst>
                      <a:ext uri="{0D108BD9-81ED-4DB2-BD59-A6C34878D82A}">
                        <a16:rowId xmlns:a16="http://schemas.microsoft.com/office/drawing/2014/main" val="967861572"/>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3316720870"/>
                  </p:ext>
                </p:extLst>
              </p:nvPr>
            </p:nvGraphicFramePr>
            <p:xfrm>
              <a:off x="1078595" y="4489961"/>
              <a:ext cx="4812474" cy="1475410"/>
            </p:xfrm>
            <a:graphic>
              <a:graphicData uri="http://schemas.openxmlformats.org/drawingml/2006/table">
                <a:tbl>
                  <a:tblPr rtl="1" firstRow="1" firstCol="1" bandRow="1">
                    <a:tableStyleId>{E8B1032C-EA38-4F05-BA0D-38AFFFC7BED3}</a:tableStyleId>
                  </a:tblPr>
                  <a:tblGrid>
                    <a:gridCol w="749104">
                      <a:extLst>
                        <a:ext uri="{9D8B030D-6E8A-4147-A177-3AD203B41FA5}">
                          <a16:colId xmlns:a16="http://schemas.microsoft.com/office/drawing/2014/main" val="1368628751"/>
                        </a:ext>
                      </a:extLst>
                    </a:gridCol>
                    <a:gridCol w="4063370">
                      <a:extLst>
                        <a:ext uri="{9D8B030D-6E8A-4147-A177-3AD203B41FA5}">
                          <a16:colId xmlns:a16="http://schemas.microsoft.com/office/drawing/2014/main" val="2478730004"/>
                        </a:ext>
                      </a:extLst>
                    </a:gridCol>
                  </a:tblGrid>
                  <a:tr h="1475410">
                    <a:tc>
                      <a:txBody>
                        <a:bodyPr/>
                        <a:lstStyle/>
                        <a:p>
                          <a:pPr marL="0" marR="180340" indent="0" algn="r" defTabSz="457200" rtl="1" eaLnBrk="1" fontAlgn="auto" latinLnBrk="0" hangingPunct="1">
                            <a:lnSpc>
                              <a:spcPct val="100000"/>
                            </a:lnSpc>
                            <a:spcBef>
                              <a:spcPts val="0"/>
                            </a:spcBef>
                            <a:spcAft>
                              <a:spcPts val="0"/>
                            </a:spcAft>
                            <a:buClrTx/>
                            <a:buSzTx/>
                            <a:buFontTx/>
                            <a:buNone/>
                            <a:tabLst/>
                            <a:defRPr/>
                          </a:pPr>
                          <a:r>
                            <a:rPr lang="ar-SA" sz="1100" dirty="0" smtClean="0">
                              <a:solidFill>
                                <a:schemeClr val="bg1"/>
                              </a:solidFill>
                              <a:effectLst/>
                            </a:rPr>
                            <a:t>(</a:t>
                          </a:r>
                          <a:r>
                            <a:rPr lang="fa-IR" sz="1100" dirty="0" smtClean="0">
                              <a:solidFill>
                                <a:schemeClr val="bg1"/>
                              </a:solidFill>
                              <a:effectLst/>
                            </a:rPr>
                            <a:t>2</a:t>
                          </a:r>
                          <a:r>
                            <a:rPr lang="ar-SA" sz="1100" dirty="0" smtClean="0">
                              <a:solidFill>
                                <a:schemeClr val="bg1"/>
                              </a:solidFill>
                              <a:effectLst/>
                            </a:rPr>
                            <a:t>)</a:t>
                          </a:r>
                          <a:endParaRPr lang="en-US" sz="1000" dirty="0" smtClean="0">
                            <a:solidFill>
                              <a:schemeClr val="bg1"/>
                            </a:solidFill>
                            <a:effectLst/>
                            <a:latin typeface="Times New Roman" panose="02020603050405020304" pitchFamily="18" charset="0"/>
                            <a:ea typeface="Times New Roman" panose="02020603050405020304" pitchFamily="18" charset="0"/>
                            <a:cs typeface="Traditional Arabic"/>
                          </a:endParaRPr>
                        </a:p>
                      </a:txBody>
                      <a:tcPr marL="68580" marR="68580" marT="0" marB="0" anchor="ctr">
                        <a:solidFill>
                          <a:schemeClr val="accent5">
                            <a:lumMod val="20000"/>
                            <a:lumOff val="80000"/>
                          </a:schemeClr>
                        </a:solidFill>
                      </a:tcPr>
                    </a:tc>
                    <a:tc>
                      <a:txBody>
                        <a:bodyPr/>
                        <a:lstStyle/>
                        <a:p>
                          <a:endParaRPr lang="en-US"/>
                        </a:p>
                      </a:txBody>
                      <a:tcPr marL="68580" marR="68580" marT="0" marB="0" anchor="ctr">
                        <a:blipFill>
                          <a:blip r:embed="rId6"/>
                          <a:stretch>
                            <a:fillRect l="-18563" t="-412" r="-449" b="-1235"/>
                          </a:stretch>
                        </a:blipFill>
                      </a:tcPr>
                    </a:tc>
                    <a:extLst>
                      <a:ext uri="{0D108BD9-81ED-4DB2-BD59-A6C34878D82A}">
                        <a16:rowId xmlns:a16="http://schemas.microsoft.com/office/drawing/2014/main" val="967861572"/>
                      </a:ext>
                    </a:extLst>
                  </a:tr>
                </a:tbl>
              </a:graphicData>
            </a:graphic>
          </p:graphicFrame>
        </mc:Fallback>
      </mc:AlternateContent>
      <p:sp>
        <p:nvSpPr>
          <p:cNvPr id="8" name="Rectangle 7"/>
          <p:cNvSpPr/>
          <p:nvPr/>
        </p:nvSpPr>
        <p:spPr>
          <a:xfrm>
            <a:off x="9797643" y="297934"/>
            <a:ext cx="1711686" cy="369332"/>
          </a:xfrm>
          <a:prstGeom prst="rect">
            <a:avLst/>
          </a:prstGeom>
        </p:spPr>
        <p:txBody>
          <a:bodyPr wrap="none">
            <a:spAutoFit/>
          </a:bodyPr>
          <a:lstStyle/>
          <a:p>
            <a:pPr marR="180340" algn="ctr" rtl="1">
              <a:spcAft>
                <a:spcPts val="1200"/>
              </a:spcAft>
            </a:pPr>
            <a:r>
              <a:rPr lang="ar-SA" dirty="0">
                <a:solidFill>
                  <a:srgbClr val="FF0000"/>
                </a:solidFill>
                <a:cs typeface="B Titr" panose="00000700000000000000" pitchFamily="2" charset="-78"/>
              </a:rPr>
              <a:t>راهکار پیشنهادی</a:t>
            </a:r>
            <a:endParaRPr lang="en-US" sz="1200" dirty="0">
              <a:solidFill>
                <a:srgbClr val="FF0000"/>
              </a:solidFill>
              <a:latin typeface="Times New Roman" panose="02020603050405020304" pitchFamily="18" charset="0"/>
              <a:ea typeface="Times New Roman" panose="02020603050405020304" pitchFamily="18" charset="0"/>
              <a:cs typeface="B Titr" panose="00000700000000000000" pitchFamily="2" charset="-78"/>
            </a:endParaRPr>
          </a:p>
        </p:txBody>
      </p:sp>
    </p:spTree>
    <p:extLst>
      <p:ext uri="{BB962C8B-B14F-4D97-AF65-F5344CB8AC3E}">
        <p14:creationId xmlns:p14="http://schemas.microsoft.com/office/powerpoint/2010/main" val="4064375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2358019730"/>
                  </p:ext>
                </p:extLst>
              </p:nvPr>
            </p:nvGraphicFramePr>
            <p:xfrm>
              <a:off x="2670629" y="1637418"/>
              <a:ext cx="6389551" cy="4983951"/>
            </p:xfrm>
            <a:graphic>
              <a:graphicData uri="http://schemas.openxmlformats.org/drawingml/2006/table">
                <a:tbl>
                  <a:tblPr rtl="1" firstRow="1" firstCol="1" bandRow="1">
                    <a:tableStyleId>{7DF18680-E054-41AD-8BC1-D1AEF772440D}</a:tableStyleId>
                  </a:tblPr>
                  <a:tblGrid>
                    <a:gridCol w="1615958">
                      <a:extLst>
                        <a:ext uri="{9D8B030D-6E8A-4147-A177-3AD203B41FA5}">
                          <a16:colId xmlns:a16="http://schemas.microsoft.com/office/drawing/2014/main" val="903358415"/>
                        </a:ext>
                      </a:extLst>
                    </a:gridCol>
                    <a:gridCol w="4773593">
                      <a:extLst>
                        <a:ext uri="{9D8B030D-6E8A-4147-A177-3AD203B41FA5}">
                          <a16:colId xmlns:a16="http://schemas.microsoft.com/office/drawing/2014/main" val="478120062"/>
                        </a:ext>
                      </a:extLst>
                    </a:gridCol>
                  </a:tblGrid>
                  <a:tr h="702595">
                    <a:tc>
                      <a:txBody>
                        <a:bodyPr/>
                        <a:lstStyle/>
                        <a:p>
                          <a:pPr marR="180340" algn="ctr" rtl="1">
                            <a:spcAft>
                              <a:spcPts val="0"/>
                            </a:spcAft>
                          </a:pPr>
                          <a:r>
                            <a:rPr lang="fa-IR" sz="1400" dirty="0" smtClean="0">
                              <a:effectLst/>
                            </a:rPr>
                            <a:t>شماره</a:t>
                          </a:r>
                          <a:r>
                            <a:rPr lang="fa-IR" sz="1400" baseline="0" dirty="0" smtClean="0">
                              <a:effectLst/>
                            </a:rPr>
                            <a:t> رابطه</a:t>
                          </a:r>
                          <a:endParaRPr lang="en-US" sz="1400" dirty="0">
                            <a:effectLst/>
                            <a:latin typeface="Times New Roman" panose="02020603050405020304" pitchFamily="18" charset="0"/>
                            <a:ea typeface="Times New Roman" panose="02020603050405020304" pitchFamily="18" charset="0"/>
                            <a:cs typeface="B Titr" panose="00000700000000000000" pitchFamily="2" charset="-78"/>
                          </a:endParaRPr>
                        </a:p>
                      </a:txBody>
                      <a:tcPr marL="68580" marR="68580" marT="0" marB="0" anchor="ctr"/>
                    </a:tc>
                    <a:tc>
                      <a:txBody>
                        <a:bodyPr/>
                        <a:lstStyle/>
                        <a:p>
                          <a:pPr marR="180340" algn="ctr" rtl="0">
                            <a:spcAft>
                              <a:spcPts val="0"/>
                            </a:spcAft>
                          </a:pPr>
                          <a:r>
                            <a:rPr lang="fa-IR" sz="1400" dirty="0" smtClean="0">
                              <a:effectLst/>
                            </a:rPr>
                            <a:t>رابطه</a:t>
                          </a:r>
                          <a:r>
                            <a:rPr lang="fa-IR" sz="1400" baseline="0" dirty="0" smtClean="0">
                              <a:effectLst/>
                            </a:rPr>
                            <a:t> (فرمول)</a:t>
                          </a:r>
                          <a:endParaRPr lang="en-US" sz="1400" dirty="0">
                            <a:effectLst/>
                            <a:latin typeface="Times New Roman" panose="02020603050405020304" pitchFamily="18" charset="0"/>
                            <a:ea typeface="Times New Roman" panose="02020603050405020304" pitchFamily="18" charset="0"/>
                            <a:cs typeface="B Titr" panose="00000700000000000000" pitchFamily="2" charset="-78"/>
                          </a:endParaRPr>
                        </a:p>
                      </a:txBody>
                      <a:tcPr marL="68580" marR="68580" marT="0" marB="0" anchor="ctr"/>
                    </a:tc>
                    <a:extLst>
                      <a:ext uri="{0D108BD9-81ED-4DB2-BD59-A6C34878D82A}">
                        <a16:rowId xmlns:a16="http://schemas.microsoft.com/office/drawing/2014/main" val="3207283283"/>
                      </a:ext>
                    </a:extLst>
                  </a:tr>
                  <a:tr h="865356">
                    <a:tc>
                      <a:txBody>
                        <a:bodyPr/>
                        <a:lstStyle/>
                        <a:p>
                          <a:pPr marR="180340" algn="ctr" rtl="1">
                            <a:spcAft>
                              <a:spcPts val="0"/>
                            </a:spcAft>
                          </a:pPr>
                          <a:r>
                            <a:rPr lang="ar-SA" sz="1200" dirty="0" smtClean="0">
                              <a:effectLst/>
                            </a:rPr>
                            <a:t>(</a:t>
                          </a:r>
                          <a:r>
                            <a:rPr lang="fa-IR" sz="1200" dirty="0" smtClean="0">
                              <a:effectLst/>
                            </a:rPr>
                            <a:t>3</a:t>
                          </a:r>
                          <a:r>
                            <a:rPr lang="ar-SA" sz="1200" dirty="0" smtClean="0">
                              <a:effectLst/>
                            </a:rPr>
                            <a:t>)</a:t>
                          </a:r>
                          <a:endParaRPr lang="en-US" sz="1000" dirty="0">
                            <a:effectLst/>
                            <a:latin typeface="Times New Roman" panose="02020603050405020304" pitchFamily="18" charset="0"/>
                            <a:ea typeface="Times New Roman" panose="02020603050405020304" pitchFamily="18" charset="0"/>
                            <a:cs typeface="Traditional Arabic"/>
                          </a:endParaRPr>
                        </a:p>
                      </a:txBody>
                      <a:tcPr marL="68580" marR="68580" marT="0" marB="0" anchor="ctr"/>
                    </a:tc>
                    <a:tc>
                      <a:txBody>
                        <a:bodyPr/>
                        <a:lstStyle/>
                        <a:p>
                          <a:pPr marR="180340" algn="just" rtl="0">
                            <a:spcAft>
                              <a:spcPts val="0"/>
                            </a:spcAft>
                          </a:pPr>
                          <a14:m>
                            <m:oMathPara xmlns:m="http://schemas.openxmlformats.org/officeDocument/2006/math">
                              <m:oMathParaPr>
                                <m:jc m:val="centerGroup"/>
                              </m:oMathParaPr>
                              <m:oMath xmlns:m="http://schemas.openxmlformats.org/officeDocument/2006/math">
                                <m:acc>
                                  <m:accPr>
                                    <m:chr m:val="̅"/>
                                    <m:ctrlPr>
                                      <a:rPr lang="en-US" sz="2000" i="1">
                                        <a:effectLst/>
                                        <a:latin typeface="Cambria Math" panose="02040503050406030204" pitchFamily="18" charset="0"/>
                                      </a:rPr>
                                    </m:ctrlPr>
                                  </m:accPr>
                                  <m:e>
                                    <m:r>
                                      <a:rPr lang="en-US" sz="2000">
                                        <a:effectLst/>
                                        <a:latin typeface="Cambria Math" panose="02040503050406030204" pitchFamily="18" charset="0"/>
                                      </a:rPr>
                                      <m:t>𝑋</m:t>
                                    </m:r>
                                  </m:e>
                                </m:acc>
                                <m:r>
                                  <a:rPr lang="en-US" sz="2000">
                                    <a:effectLst/>
                                    <a:latin typeface="Cambria Math" panose="02040503050406030204" pitchFamily="18" charset="0"/>
                                  </a:rPr>
                                  <m:t>=</m:t>
                                </m:r>
                                <m:f>
                                  <m:fPr>
                                    <m:ctrlPr>
                                      <a:rPr lang="en-US" sz="2000" i="1">
                                        <a:effectLst/>
                                        <a:latin typeface="Cambria Math" panose="02040503050406030204" pitchFamily="18" charset="0"/>
                                      </a:rPr>
                                    </m:ctrlPr>
                                  </m:fPr>
                                  <m:num>
                                    <m:r>
                                      <a:rPr lang="en-US" sz="2000">
                                        <a:effectLst/>
                                        <a:latin typeface="Cambria Math" panose="02040503050406030204" pitchFamily="18" charset="0"/>
                                      </a:rPr>
                                      <m:t>1</m:t>
                                    </m:r>
                                  </m:num>
                                  <m:den>
                                    <m:r>
                                      <a:rPr lang="en-US" sz="2000">
                                        <a:effectLst/>
                                        <a:latin typeface="Cambria Math" panose="02040503050406030204" pitchFamily="18" charset="0"/>
                                      </a:rPr>
                                      <m:t>𝑛</m:t>
                                    </m:r>
                                  </m:den>
                                </m:f>
                                <m:nary>
                                  <m:naryPr>
                                    <m:chr m:val="∑"/>
                                    <m:limLoc m:val="undOvr"/>
                                    <m:ctrlPr>
                                      <a:rPr lang="en-US" sz="2000" i="1">
                                        <a:effectLst/>
                                        <a:latin typeface="Cambria Math" panose="02040503050406030204" pitchFamily="18" charset="0"/>
                                      </a:rPr>
                                    </m:ctrlPr>
                                  </m:naryPr>
                                  <m:sub>
                                    <m:r>
                                      <a:rPr lang="en-US" sz="2000">
                                        <a:effectLst/>
                                        <a:latin typeface="Cambria Math" panose="02040503050406030204" pitchFamily="18" charset="0"/>
                                      </a:rPr>
                                      <m:t>𝑖</m:t>
                                    </m:r>
                                    <m:r>
                                      <a:rPr lang="en-US" sz="2000">
                                        <a:effectLst/>
                                        <a:latin typeface="Cambria Math" panose="02040503050406030204" pitchFamily="18" charset="0"/>
                                      </a:rPr>
                                      <m:t>=</m:t>
                                    </m:r>
                                    <m:r>
                                      <a:rPr lang="en-US" sz="2000">
                                        <a:effectLst/>
                                        <a:latin typeface="Cambria Math" panose="02040503050406030204" pitchFamily="18" charset="0"/>
                                      </a:rPr>
                                      <m:t>1</m:t>
                                    </m:r>
                                  </m:sub>
                                  <m:sup>
                                    <m:r>
                                      <a:rPr lang="en-US" sz="2000">
                                        <a:effectLst/>
                                        <a:latin typeface="Cambria Math" panose="02040503050406030204" pitchFamily="18" charset="0"/>
                                      </a:rPr>
                                      <m:t>𝑛</m:t>
                                    </m:r>
                                  </m:sup>
                                  <m:e>
                                    <m:sSub>
                                      <m:sSubPr>
                                        <m:ctrlPr>
                                          <a:rPr lang="en-US" sz="2000" i="1">
                                            <a:effectLst/>
                                            <a:latin typeface="Cambria Math" panose="02040503050406030204" pitchFamily="18" charset="0"/>
                                          </a:rPr>
                                        </m:ctrlPr>
                                      </m:sSubPr>
                                      <m:e>
                                        <m:r>
                                          <a:rPr lang="en-US" sz="2000">
                                            <a:effectLst/>
                                            <a:latin typeface="Cambria Math" panose="02040503050406030204" pitchFamily="18" charset="0"/>
                                          </a:rPr>
                                          <m:t>𝑋</m:t>
                                        </m:r>
                                      </m:e>
                                      <m:sub>
                                        <m:r>
                                          <a:rPr lang="en-US" sz="2000">
                                            <a:effectLst/>
                                            <a:latin typeface="Cambria Math" panose="02040503050406030204" pitchFamily="18" charset="0"/>
                                          </a:rPr>
                                          <m:t>𝑖</m:t>
                                        </m:r>
                                      </m:sub>
                                    </m:sSub>
                                  </m:e>
                                </m:nary>
                              </m:oMath>
                            </m:oMathPara>
                          </a14:m>
                          <a:endParaRPr lang="en-US" sz="2000" dirty="0">
                            <a:effectLst/>
                            <a:latin typeface="Times New Roman" panose="02020603050405020304" pitchFamily="18" charset="0"/>
                            <a:ea typeface="Times New Roman" panose="02020603050405020304" pitchFamily="18" charset="0"/>
                            <a:cs typeface="Traditional Arabic"/>
                          </a:endParaRPr>
                        </a:p>
                      </a:txBody>
                      <a:tcPr marL="68580" marR="68580" marT="0" marB="0" anchor="ctr"/>
                    </a:tc>
                    <a:extLst>
                      <a:ext uri="{0D108BD9-81ED-4DB2-BD59-A6C34878D82A}">
                        <a16:rowId xmlns:a16="http://schemas.microsoft.com/office/drawing/2014/main" val="135617584"/>
                      </a:ext>
                    </a:extLst>
                  </a:tr>
                  <a:tr h="949820">
                    <a:tc>
                      <a:txBody>
                        <a:bodyPr/>
                        <a:lstStyle/>
                        <a:p>
                          <a:pPr marR="180340" algn="ctr" rtl="1">
                            <a:spcAft>
                              <a:spcPts val="0"/>
                            </a:spcAft>
                          </a:pPr>
                          <a:r>
                            <a:rPr lang="ar-SA" sz="1200" dirty="0" smtClean="0">
                              <a:effectLst/>
                            </a:rPr>
                            <a:t>(</a:t>
                          </a:r>
                          <a:r>
                            <a:rPr lang="fa-IR" sz="1200" dirty="0" smtClean="0">
                              <a:effectLst/>
                            </a:rPr>
                            <a:t>4</a:t>
                          </a:r>
                          <a:r>
                            <a:rPr lang="ar-SA" sz="1200" dirty="0" smtClean="0">
                              <a:effectLst/>
                            </a:rPr>
                            <a:t>)</a:t>
                          </a:r>
                          <a:endParaRPr lang="en-US" sz="1000" dirty="0">
                            <a:effectLst/>
                            <a:latin typeface="Times New Roman" panose="02020603050405020304" pitchFamily="18" charset="0"/>
                            <a:ea typeface="Times New Roman" panose="02020603050405020304" pitchFamily="18" charset="0"/>
                            <a:cs typeface="Traditional Arabic"/>
                          </a:endParaRPr>
                        </a:p>
                      </a:txBody>
                      <a:tcPr marL="68580" marR="68580" marT="0" marB="0" anchor="ctr"/>
                    </a:tc>
                    <a:tc>
                      <a:txBody>
                        <a:bodyPr/>
                        <a:lstStyle/>
                        <a:p>
                          <a:pPr marR="180340" algn="just" rtl="0">
                            <a:spcAft>
                              <a:spcPts val="0"/>
                            </a:spcAft>
                          </a:pPr>
                          <a14:m>
                            <m:oMathPara xmlns:m="http://schemas.openxmlformats.org/officeDocument/2006/math">
                              <m:oMathParaPr>
                                <m:jc m:val="centerGroup"/>
                              </m:oMathParaPr>
                              <m:oMath xmlns:m="http://schemas.openxmlformats.org/officeDocument/2006/math">
                                <m:acc>
                                  <m:accPr>
                                    <m:chr m:val="̅"/>
                                    <m:ctrlPr>
                                      <a:rPr lang="en-US" sz="2000" i="1">
                                        <a:effectLst/>
                                        <a:latin typeface="Cambria Math" panose="02040503050406030204" pitchFamily="18" charset="0"/>
                                      </a:rPr>
                                    </m:ctrlPr>
                                  </m:accPr>
                                  <m:e>
                                    <m:r>
                                      <a:rPr lang="en-US" sz="2000">
                                        <a:effectLst/>
                                        <a:latin typeface="Cambria Math" panose="02040503050406030204" pitchFamily="18" charset="0"/>
                                      </a:rPr>
                                      <m:t>𝑌</m:t>
                                    </m:r>
                                  </m:e>
                                </m:acc>
                                <m:r>
                                  <a:rPr lang="en-US" sz="2000">
                                    <a:effectLst/>
                                    <a:latin typeface="Cambria Math" panose="02040503050406030204" pitchFamily="18" charset="0"/>
                                  </a:rPr>
                                  <m:t>=</m:t>
                                </m:r>
                                <m:f>
                                  <m:fPr>
                                    <m:ctrlPr>
                                      <a:rPr lang="en-US" sz="2000" i="1">
                                        <a:effectLst/>
                                        <a:latin typeface="Cambria Math" panose="02040503050406030204" pitchFamily="18" charset="0"/>
                                      </a:rPr>
                                    </m:ctrlPr>
                                  </m:fPr>
                                  <m:num>
                                    <m:r>
                                      <a:rPr lang="en-US" sz="2000">
                                        <a:effectLst/>
                                        <a:latin typeface="Cambria Math" panose="02040503050406030204" pitchFamily="18" charset="0"/>
                                      </a:rPr>
                                      <m:t>1</m:t>
                                    </m:r>
                                  </m:num>
                                  <m:den>
                                    <m:r>
                                      <a:rPr lang="en-US" sz="2000">
                                        <a:effectLst/>
                                        <a:latin typeface="Cambria Math" panose="02040503050406030204" pitchFamily="18" charset="0"/>
                                      </a:rPr>
                                      <m:t>𝑛</m:t>
                                    </m:r>
                                  </m:den>
                                </m:f>
                                <m:nary>
                                  <m:naryPr>
                                    <m:chr m:val="∑"/>
                                    <m:limLoc m:val="undOvr"/>
                                    <m:ctrlPr>
                                      <a:rPr lang="en-US" sz="2000" i="1">
                                        <a:effectLst/>
                                        <a:latin typeface="Cambria Math" panose="02040503050406030204" pitchFamily="18" charset="0"/>
                                      </a:rPr>
                                    </m:ctrlPr>
                                  </m:naryPr>
                                  <m:sub>
                                    <m:r>
                                      <a:rPr lang="en-US" sz="2000">
                                        <a:effectLst/>
                                        <a:latin typeface="Cambria Math" panose="02040503050406030204" pitchFamily="18" charset="0"/>
                                      </a:rPr>
                                      <m:t>𝑖</m:t>
                                    </m:r>
                                    <m:r>
                                      <a:rPr lang="en-US" sz="2000">
                                        <a:effectLst/>
                                        <a:latin typeface="Cambria Math" panose="02040503050406030204" pitchFamily="18" charset="0"/>
                                      </a:rPr>
                                      <m:t>=</m:t>
                                    </m:r>
                                    <m:r>
                                      <a:rPr lang="en-US" sz="2000">
                                        <a:effectLst/>
                                        <a:latin typeface="Cambria Math" panose="02040503050406030204" pitchFamily="18" charset="0"/>
                                      </a:rPr>
                                      <m:t>1</m:t>
                                    </m:r>
                                  </m:sub>
                                  <m:sup>
                                    <m:r>
                                      <a:rPr lang="en-US" sz="2000">
                                        <a:effectLst/>
                                        <a:latin typeface="Cambria Math" panose="02040503050406030204" pitchFamily="18" charset="0"/>
                                      </a:rPr>
                                      <m:t>𝑛</m:t>
                                    </m:r>
                                  </m:sup>
                                  <m:e>
                                    <m:sSub>
                                      <m:sSubPr>
                                        <m:ctrlPr>
                                          <a:rPr lang="en-US" sz="2000" i="1">
                                            <a:effectLst/>
                                            <a:latin typeface="Cambria Math" panose="02040503050406030204" pitchFamily="18" charset="0"/>
                                          </a:rPr>
                                        </m:ctrlPr>
                                      </m:sSubPr>
                                      <m:e>
                                        <m:r>
                                          <a:rPr lang="en-US" sz="2000">
                                            <a:effectLst/>
                                            <a:latin typeface="Cambria Math" panose="02040503050406030204" pitchFamily="18" charset="0"/>
                                          </a:rPr>
                                          <m:t>𝑌</m:t>
                                        </m:r>
                                      </m:e>
                                      <m:sub>
                                        <m:r>
                                          <a:rPr lang="en-US" sz="2000">
                                            <a:effectLst/>
                                            <a:latin typeface="Cambria Math" panose="02040503050406030204" pitchFamily="18" charset="0"/>
                                          </a:rPr>
                                          <m:t>𝑖</m:t>
                                        </m:r>
                                      </m:sub>
                                    </m:sSub>
                                  </m:e>
                                </m:nary>
                              </m:oMath>
                            </m:oMathPara>
                          </a14:m>
                          <a:endParaRPr lang="en-US" sz="2000" dirty="0">
                            <a:effectLst/>
                            <a:latin typeface="Times New Roman" panose="02020603050405020304" pitchFamily="18" charset="0"/>
                            <a:ea typeface="Times New Roman" panose="02020603050405020304" pitchFamily="18" charset="0"/>
                            <a:cs typeface="Traditional Arabic"/>
                          </a:endParaRPr>
                        </a:p>
                      </a:txBody>
                      <a:tcPr marL="68580" marR="68580" marT="0" marB="0" anchor="ctr"/>
                    </a:tc>
                    <a:extLst>
                      <a:ext uri="{0D108BD9-81ED-4DB2-BD59-A6C34878D82A}">
                        <a16:rowId xmlns:a16="http://schemas.microsoft.com/office/drawing/2014/main" val="1342826883"/>
                      </a:ext>
                    </a:extLst>
                  </a:tr>
                  <a:tr h="1233090">
                    <a:tc>
                      <a:txBody>
                        <a:bodyPr/>
                        <a:lstStyle/>
                        <a:p>
                          <a:pPr marR="180340" algn="ctr" rtl="1">
                            <a:spcAft>
                              <a:spcPts val="0"/>
                            </a:spcAft>
                          </a:pPr>
                          <a:r>
                            <a:rPr lang="ar-SA" sz="1200" dirty="0" smtClean="0">
                              <a:effectLst/>
                            </a:rPr>
                            <a:t>(</a:t>
                          </a:r>
                          <a:r>
                            <a:rPr lang="fa-IR" sz="1200" dirty="0" smtClean="0">
                              <a:effectLst/>
                            </a:rPr>
                            <a:t>5</a:t>
                          </a:r>
                          <a:r>
                            <a:rPr lang="ar-SA" sz="1200" dirty="0" smtClean="0">
                              <a:effectLst/>
                            </a:rPr>
                            <a:t>)</a:t>
                          </a:r>
                          <a:endParaRPr lang="en-US" sz="1000" dirty="0">
                            <a:effectLst/>
                            <a:latin typeface="Times New Roman" panose="02020603050405020304" pitchFamily="18" charset="0"/>
                            <a:ea typeface="Times New Roman" panose="02020603050405020304" pitchFamily="18" charset="0"/>
                            <a:cs typeface="Traditional Arabic"/>
                          </a:endParaRPr>
                        </a:p>
                      </a:txBody>
                      <a:tcPr marL="68580" marR="68580" marT="0" marB="0" anchor="ctr"/>
                    </a:tc>
                    <a:tc>
                      <a:txBody>
                        <a:bodyPr/>
                        <a:lstStyle/>
                        <a:p>
                          <a:pPr marR="180340" algn="just" rtl="0">
                            <a:spcAft>
                              <a:spcPts val="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rPr>
                                    </m:ctrlPr>
                                  </m:sSubPr>
                                  <m:e>
                                    <m:r>
                                      <a:rPr lang="en-US" sz="2000">
                                        <a:effectLst/>
                                        <a:latin typeface="Cambria Math" panose="02040503050406030204" pitchFamily="18" charset="0"/>
                                      </a:rPr>
                                      <m:t>𝑠</m:t>
                                    </m:r>
                                  </m:e>
                                  <m:sub>
                                    <m:r>
                                      <a:rPr lang="en-US" sz="2000">
                                        <a:effectLst/>
                                        <a:latin typeface="Cambria Math" panose="02040503050406030204" pitchFamily="18" charset="0"/>
                                      </a:rPr>
                                      <m:t>𝑋</m:t>
                                    </m:r>
                                  </m:sub>
                                </m:sSub>
                                <m:r>
                                  <a:rPr lang="en-US" sz="2000">
                                    <a:effectLst/>
                                    <a:latin typeface="Cambria Math" panose="02040503050406030204" pitchFamily="18" charset="0"/>
                                  </a:rPr>
                                  <m:t>=</m:t>
                                </m:r>
                                <m:rad>
                                  <m:radPr>
                                    <m:degHide m:val="on"/>
                                    <m:ctrlPr>
                                      <a:rPr lang="en-US" sz="2000" i="1">
                                        <a:effectLst/>
                                        <a:latin typeface="Cambria Math" panose="02040503050406030204" pitchFamily="18" charset="0"/>
                                      </a:rPr>
                                    </m:ctrlPr>
                                  </m:radPr>
                                  <m:deg/>
                                  <m:e>
                                    <m:f>
                                      <m:fPr>
                                        <m:ctrlPr>
                                          <a:rPr lang="en-US" sz="2000" i="1">
                                            <a:effectLst/>
                                            <a:latin typeface="Cambria Math" panose="02040503050406030204" pitchFamily="18" charset="0"/>
                                          </a:rPr>
                                        </m:ctrlPr>
                                      </m:fPr>
                                      <m:num>
                                        <m:r>
                                          <a:rPr lang="en-US" sz="2000">
                                            <a:effectLst/>
                                            <a:latin typeface="Cambria Math" panose="02040503050406030204" pitchFamily="18" charset="0"/>
                                          </a:rPr>
                                          <m:t>1</m:t>
                                        </m:r>
                                      </m:num>
                                      <m:den>
                                        <m:r>
                                          <a:rPr lang="en-US" sz="2000">
                                            <a:effectLst/>
                                            <a:latin typeface="Cambria Math" panose="02040503050406030204" pitchFamily="18" charset="0"/>
                                          </a:rPr>
                                          <m:t>𝑛</m:t>
                                        </m:r>
                                        <m:r>
                                          <a:rPr lang="en-US" sz="2000">
                                            <a:effectLst/>
                                            <a:latin typeface="Cambria Math" panose="02040503050406030204" pitchFamily="18" charset="0"/>
                                          </a:rPr>
                                          <m:t>−</m:t>
                                        </m:r>
                                        <m:r>
                                          <a:rPr lang="en-US" sz="2000">
                                            <a:effectLst/>
                                            <a:latin typeface="Cambria Math" panose="02040503050406030204" pitchFamily="18" charset="0"/>
                                          </a:rPr>
                                          <m:t>1</m:t>
                                        </m:r>
                                      </m:den>
                                    </m:f>
                                    <m:nary>
                                      <m:naryPr>
                                        <m:chr m:val="∑"/>
                                        <m:limLoc m:val="undOvr"/>
                                        <m:ctrlPr>
                                          <a:rPr lang="en-US" sz="2000" i="1">
                                            <a:effectLst/>
                                            <a:latin typeface="Cambria Math" panose="02040503050406030204" pitchFamily="18" charset="0"/>
                                          </a:rPr>
                                        </m:ctrlPr>
                                      </m:naryPr>
                                      <m:sub>
                                        <m:r>
                                          <a:rPr lang="en-US" sz="2000">
                                            <a:effectLst/>
                                            <a:latin typeface="Cambria Math" panose="02040503050406030204" pitchFamily="18" charset="0"/>
                                          </a:rPr>
                                          <m:t>𝑖</m:t>
                                        </m:r>
                                        <m:r>
                                          <a:rPr lang="en-US" sz="2000">
                                            <a:effectLst/>
                                            <a:latin typeface="Cambria Math" panose="02040503050406030204" pitchFamily="18" charset="0"/>
                                          </a:rPr>
                                          <m:t>=</m:t>
                                        </m:r>
                                        <m:r>
                                          <a:rPr lang="en-US" sz="2000">
                                            <a:effectLst/>
                                            <a:latin typeface="Cambria Math" panose="02040503050406030204" pitchFamily="18" charset="0"/>
                                          </a:rPr>
                                          <m:t>1</m:t>
                                        </m:r>
                                      </m:sub>
                                      <m:sup>
                                        <m:r>
                                          <a:rPr lang="en-US" sz="2000">
                                            <a:effectLst/>
                                            <a:latin typeface="Cambria Math" panose="02040503050406030204" pitchFamily="18" charset="0"/>
                                          </a:rPr>
                                          <m:t>𝑛</m:t>
                                        </m:r>
                                      </m:sup>
                                      <m:e>
                                        <m:sSup>
                                          <m:sSupPr>
                                            <m:ctrlPr>
                                              <a:rPr lang="en-US" sz="2000" i="1">
                                                <a:effectLst/>
                                                <a:latin typeface="Cambria Math" panose="02040503050406030204" pitchFamily="18" charset="0"/>
                                              </a:rPr>
                                            </m:ctrlPr>
                                          </m:sSupPr>
                                          <m:e>
                                            <m:r>
                                              <a:rPr lang="en-US" sz="2000">
                                                <a:effectLst/>
                                                <a:latin typeface="Cambria Math" panose="02040503050406030204" pitchFamily="18" charset="0"/>
                                              </a:rPr>
                                              <m:t>(</m:t>
                                            </m:r>
                                            <m:sSub>
                                              <m:sSubPr>
                                                <m:ctrlPr>
                                                  <a:rPr lang="en-US" sz="2000" i="1">
                                                    <a:effectLst/>
                                                    <a:latin typeface="Cambria Math" panose="02040503050406030204" pitchFamily="18" charset="0"/>
                                                  </a:rPr>
                                                </m:ctrlPr>
                                              </m:sSubPr>
                                              <m:e>
                                                <m:r>
                                                  <a:rPr lang="en-US" sz="2000">
                                                    <a:effectLst/>
                                                    <a:latin typeface="Cambria Math" panose="02040503050406030204" pitchFamily="18" charset="0"/>
                                                  </a:rPr>
                                                  <m:t>𝑋</m:t>
                                                </m:r>
                                              </m:e>
                                              <m:sub>
                                                <m:r>
                                                  <a:rPr lang="en-US" sz="2000">
                                                    <a:effectLst/>
                                                    <a:latin typeface="Cambria Math" panose="02040503050406030204" pitchFamily="18" charset="0"/>
                                                  </a:rPr>
                                                  <m:t>𝑖</m:t>
                                                </m:r>
                                              </m:sub>
                                            </m:sSub>
                                            <m:r>
                                              <a:rPr lang="en-US" sz="2000">
                                                <a:effectLst/>
                                                <a:latin typeface="Cambria Math" panose="02040503050406030204" pitchFamily="18" charset="0"/>
                                              </a:rPr>
                                              <m:t>−</m:t>
                                            </m:r>
                                            <m:acc>
                                              <m:accPr>
                                                <m:chr m:val="̅"/>
                                                <m:ctrlPr>
                                                  <a:rPr lang="en-US" sz="2000" i="1">
                                                    <a:effectLst/>
                                                    <a:latin typeface="Cambria Math" panose="02040503050406030204" pitchFamily="18" charset="0"/>
                                                  </a:rPr>
                                                </m:ctrlPr>
                                              </m:accPr>
                                              <m:e>
                                                <m:r>
                                                  <a:rPr lang="en-US" sz="2000">
                                                    <a:effectLst/>
                                                    <a:latin typeface="Cambria Math" panose="02040503050406030204" pitchFamily="18" charset="0"/>
                                                  </a:rPr>
                                                  <m:t>𝑋</m:t>
                                                </m:r>
                                              </m:e>
                                            </m:acc>
                                            <m:r>
                                              <a:rPr lang="en-US" sz="2000">
                                                <a:effectLst/>
                                                <a:latin typeface="Cambria Math" panose="02040503050406030204" pitchFamily="18" charset="0"/>
                                              </a:rPr>
                                              <m:t>)</m:t>
                                            </m:r>
                                          </m:e>
                                          <m:sup>
                                            <m:r>
                                              <a:rPr lang="en-US" sz="2000">
                                                <a:effectLst/>
                                                <a:latin typeface="Cambria Math" panose="02040503050406030204" pitchFamily="18" charset="0"/>
                                              </a:rPr>
                                              <m:t>2</m:t>
                                            </m:r>
                                          </m:sup>
                                        </m:sSup>
                                      </m:e>
                                    </m:nary>
                                  </m:e>
                                </m:rad>
                              </m:oMath>
                            </m:oMathPara>
                          </a14:m>
                          <a:endParaRPr lang="en-US" sz="2000" dirty="0">
                            <a:effectLst/>
                            <a:latin typeface="Times New Roman" panose="02020603050405020304" pitchFamily="18" charset="0"/>
                            <a:ea typeface="Times New Roman" panose="02020603050405020304" pitchFamily="18" charset="0"/>
                            <a:cs typeface="Traditional Arabic"/>
                          </a:endParaRPr>
                        </a:p>
                      </a:txBody>
                      <a:tcPr marL="68580" marR="68580" marT="0" marB="0" anchor="ctr"/>
                    </a:tc>
                    <a:extLst>
                      <a:ext uri="{0D108BD9-81ED-4DB2-BD59-A6C34878D82A}">
                        <a16:rowId xmlns:a16="http://schemas.microsoft.com/office/drawing/2014/main" val="807671251"/>
                      </a:ext>
                    </a:extLst>
                  </a:tr>
                  <a:tr h="1233090">
                    <a:tc>
                      <a:txBody>
                        <a:bodyPr/>
                        <a:lstStyle/>
                        <a:p>
                          <a:pPr marR="180340" algn="ctr" rtl="1">
                            <a:spcAft>
                              <a:spcPts val="0"/>
                            </a:spcAft>
                          </a:pPr>
                          <a:r>
                            <a:rPr lang="ar-SA" sz="1200" dirty="0" smtClean="0">
                              <a:effectLst/>
                            </a:rPr>
                            <a:t>(</a:t>
                          </a:r>
                          <a:r>
                            <a:rPr lang="fa-IR" sz="1200" dirty="0" smtClean="0">
                              <a:effectLst/>
                            </a:rPr>
                            <a:t>6</a:t>
                          </a:r>
                          <a:r>
                            <a:rPr lang="ar-SA" sz="1200" dirty="0" smtClean="0">
                              <a:effectLst/>
                            </a:rPr>
                            <a:t>)</a:t>
                          </a:r>
                          <a:endParaRPr lang="en-US" sz="1000" dirty="0">
                            <a:effectLst/>
                            <a:latin typeface="Times New Roman" panose="02020603050405020304" pitchFamily="18" charset="0"/>
                            <a:ea typeface="Times New Roman" panose="02020603050405020304" pitchFamily="18" charset="0"/>
                            <a:cs typeface="Traditional Arabic"/>
                          </a:endParaRPr>
                        </a:p>
                      </a:txBody>
                      <a:tcPr marL="68580" marR="68580" marT="0" marB="0" anchor="ctr"/>
                    </a:tc>
                    <a:tc>
                      <a:txBody>
                        <a:bodyPr/>
                        <a:lstStyle/>
                        <a:p>
                          <a:pPr marR="180340" algn="just" rtl="0">
                            <a:spcAft>
                              <a:spcPts val="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rPr>
                                    </m:ctrlPr>
                                  </m:sSubPr>
                                  <m:e>
                                    <m:r>
                                      <a:rPr lang="en-US" sz="2000">
                                        <a:effectLst/>
                                        <a:latin typeface="Cambria Math" panose="02040503050406030204" pitchFamily="18" charset="0"/>
                                      </a:rPr>
                                      <m:t>𝑠</m:t>
                                    </m:r>
                                  </m:e>
                                  <m:sub>
                                    <m:r>
                                      <a:rPr lang="en-US" sz="2000">
                                        <a:effectLst/>
                                        <a:latin typeface="Cambria Math" panose="02040503050406030204" pitchFamily="18" charset="0"/>
                                      </a:rPr>
                                      <m:t>𝑌</m:t>
                                    </m:r>
                                  </m:sub>
                                </m:sSub>
                                <m:r>
                                  <a:rPr lang="en-US" sz="2000">
                                    <a:effectLst/>
                                    <a:latin typeface="Cambria Math" panose="02040503050406030204" pitchFamily="18" charset="0"/>
                                  </a:rPr>
                                  <m:t>=</m:t>
                                </m:r>
                                <m:rad>
                                  <m:radPr>
                                    <m:degHide m:val="on"/>
                                    <m:ctrlPr>
                                      <a:rPr lang="en-US" sz="2000" i="1">
                                        <a:effectLst/>
                                        <a:latin typeface="Cambria Math" panose="02040503050406030204" pitchFamily="18" charset="0"/>
                                      </a:rPr>
                                    </m:ctrlPr>
                                  </m:radPr>
                                  <m:deg/>
                                  <m:e>
                                    <m:f>
                                      <m:fPr>
                                        <m:ctrlPr>
                                          <a:rPr lang="en-US" sz="2000" i="1">
                                            <a:effectLst/>
                                            <a:latin typeface="Cambria Math" panose="02040503050406030204" pitchFamily="18" charset="0"/>
                                          </a:rPr>
                                        </m:ctrlPr>
                                      </m:fPr>
                                      <m:num>
                                        <m:r>
                                          <a:rPr lang="en-US" sz="2000">
                                            <a:effectLst/>
                                            <a:latin typeface="Cambria Math" panose="02040503050406030204" pitchFamily="18" charset="0"/>
                                          </a:rPr>
                                          <m:t>1</m:t>
                                        </m:r>
                                      </m:num>
                                      <m:den>
                                        <m:r>
                                          <a:rPr lang="en-US" sz="2000">
                                            <a:effectLst/>
                                            <a:latin typeface="Cambria Math" panose="02040503050406030204" pitchFamily="18" charset="0"/>
                                          </a:rPr>
                                          <m:t>𝑛</m:t>
                                        </m:r>
                                        <m:r>
                                          <a:rPr lang="en-US" sz="2000">
                                            <a:effectLst/>
                                            <a:latin typeface="Cambria Math" panose="02040503050406030204" pitchFamily="18" charset="0"/>
                                          </a:rPr>
                                          <m:t>−</m:t>
                                        </m:r>
                                        <m:r>
                                          <a:rPr lang="en-US" sz="2000">
                                            <a:effectLst/>
                                            <a:latin typeface="Cambria Math" panose="02040503050406030204" pitchFamily="18" charset="0"/>
                                          </a:rPr>
                                          <m:t>1</m:t>
                                        </m:r>
                                      </m:den>
                                    </m:f>
                                    <m:nary>
                                      <m:naryPr>
                                        <m:chr m:val="∑"/>
                                        <m:limLoc m:val="undOvr"/>
                                        <m:ctrlPr>
                                          <a:rPr lang="en-US" sz="2000" i="1">
                                            <a:effectLst/>
                                            <a:latin typeface="Cambria Math" panose="02040503050406030204" pitchFamily="18" charset="0"/>
                                          </a:rPr>
                                        </m:ctrlPr>
                                      </m:naryPr>
                                      <m:sub>
                                        <m:r>
                                          <a:rPr lang="en-US" sz="2000">
                                            <a:effectLst/>
                                            <a:latin typeface="Cambria Math" panose="02040503050406030204" pitchFamily="18" charset="0"/>
                                          </a:rPr>
                                          <m:t>𝑖</m:t>
                                        </m:r>
                                        <m:r>
                                          <a:rPr lang="en-US" sz="2000">
                                            <a:effectLst/>
                                            <a:latin typeface="Cambria Math" panose="02040503050406030204" pitchFamily="18" charset="0"/>
                                          </a:rPr>
                                          <m:t>=</m:t>
                                        </m:r>
                                        <m:r>
                                          <a:rPr lang="en-US" sz="2000">
                                            <a:effectLst/>
                                            <a:latin typeface="Cambria Math" panose="02040503050406030204" pitchFamily="18" charset="0"/>
                                          </a:rPr>
                                          <m:t>1</m:t>
                                        </m:r>
                                      </m:sub>
                                      <m:sup>
                                        <m:r>
                                          <a:rPr lang="en-US" sz="2000">
                                            <a:effectLst/>
                                            <a:latin typeface="Cambria Math" panose="02040503050406030204" pitchFamily="18" charset="0"/>
                                          </a:rPr>
                                          <m:t>𝑛</m:t>
                                        </m:r>
                                      </m:sup>
                                      <m:e>
                                        <m:sSup>
                                          <m:sSupPr>
                                            <m:ctrlPr>
                                              <a:rPr lang="en-US" sz="2000" i="1">
                                                <a:effectLst/>
                                                <a:latin typeface="Cambria Math" panose="02040503050406030204" pitchFamily="18" charset="0"/>
                                              </a:rPr>
                                            </m:ctrlPr>
                                          </m:sSupPr>
                                          <m:e>
                                            <m:r>
                                              <a:rPr lang="en-US" sz="2000">
                                                <a:effectLst/>
                                                <a:latin typeface="Cambria Math" panose="02040503050406030204" pitchFamily="18" charset="0"/>
                                              </a:rPr>
                                              <m:t>(</m:t>
                                            </m:r>
                                            <m:sSub>
                                              <m:sSubPr>
                                                <m:ctrlPr>
                                                  <a:rPr lang="en-US" sz="2000" i="1">
                                                    <a:effectLst/>
                                                    <a:latin typeface="Cambria Math" panose="02040503050406030204" pitchFamily="18" charset="0"/>
                                                  </a:rPr>
                                                </m:ctrlPr>
                                              </m:sSubPr>
                                              <m:e>
                                                <m:r>
                                                  <a:rPr lang="en-US" sz="2000">
                                                    <a:effectLst/>
                                                    <a:latin typeface="Cambria Math" panose="02040503050406030204" pitchFamily="18" charset="0"/>
                                                  </a:rPr>
                                                  <m:t>𝑌</m:t>
                                                </m:r>
                                              </m:e>
                                              <m:sub>
                                                <m:r>
                                                  <a:rPr lang="en-US" sz="2000">
                                                    <a:effectLst/>
                                                    <a:latin typeface="Cambria Math" panose="02040503050406030204" pitchFamily="18" charset="0"/>
                                                  </a:rPr>
                                                  <m:t>𝑖</m:t>
                                                </m:r>
                                              </m:sub>
                                            </m:sSub>
                                            <m:r>
                                              <a:rPr lang="en-US" sz="2000">
                                                <a:effectLst/>
                                                <a:latin typeface="Cambria Math" panose="02040503050406030204" pitchFamily="18" charset="0"/>
                                              </a:rPr>
                                              <m:t>−</m:t>
                                            </m:r>
                                            <m:acc>
                                              <m:accPr>
                                                <m:chr m:val="̅"/>
                                                <m:ctrlPr>
                                                  <a:rPr lang="en-US" sz="2000" i="1">
                                                    <a:effectLst/>
                                                    <a:latin typeface="Cambria Math" panose="02040503050406030204" pitchFamily="18" charset="0"/>
                                                  </a:rPr>
                                                </m:ctrlPr>
                                              </m:accPr>
                                              <m:e>
                                                <m:r>
                                                  <a:rPr lang="en-US" sz="2000">
                                                    <a:effectLst/>
                                                    <a:latin typeface="Cambria Math" panose="02040503050406030204" pitchFamily="18" charset="0"/>
                                                  </a:rPr>
                                                  <m:t>𝑌</m:t>
                                                </m:r>
                                              </m:e>
                                            </m:acc>
                                            <m:r>
                                              <a:rPr lang="en-US" sz="2000">
                                                <a:effectLst/>
                                                <a:latin typeface="Cambria Math" panose="02040503050406030204" pitchFamily="18" charset="0"/>
                                              </a:rPr>
                                              <m:t>)</m:t>
                                            </m:r>
                                          </m:e>
                                          <m:sup>
                                            <m:r>
                                              <a:rPr lang="en-US" sz="2000">
                                                <a:effectLst/>
                                                <a:latin typeface="Cambria Math" panose="02040503050406030204" pitchFamily="18" charset="0"/>
                                              </a:rPr>
                                              <m:t>2</m:t>
                                            </m:r>
                                          </m:sup>
                                        </m:sSup>
                                      </m:e>
                                    </m:nary>
                                  </m:e>
                                </m:rad>
                              </m:oMath>
                            </m:oMathPara>
                          </a14:m>
                          <a:endParaRPr lang="en-US" sz="2000" dirty="0">
                            <a:effectLst/>
                            <a:latin typeface="Times New Roman" panose="02020603050405020304" pitchFamily="18" charset="0"/>
                            <a:ea typeface="Times New Roman" panose="02020603050405020304" pitchFamily="18" charset="0"/>
                            <a:cs typeface="Traditional Arabic"/>
                          </a:endParaRPr>
                        </a:p>
                      </a:txBody>
                      <a:tcPr marL="68580" marR="68580" marT="0" marB="0" anchor="ctr"/>
                    </a:tc>
                    <a:extLst>
                      <a:ext uri="{0D108BD9-81ED-4DB2-BD59-A6C34878D82A}">
                        <a16:rowId xmlns:a16="http://schemas.microsoft.com/office/drawing/2014/main" val="3966514680"/>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val="2358019730"/>
                  </p:ext>
                </p:extLst>
              </p:nvPr>
            </p:nvGraphicFramePr>
            <p:xfrm>
              <a:off x="2670629" y="1637418"/>
              <a:ext cx="6389551" cy="4983951"/>
            </p:xfrm>
            <a:graphic>
              <a:graphicData uri="http://schemas.openxmlformats.org/drawingml/2006/table">
                <a:tbl>
                  <a:tblPr rtl="1" firstRow="1" firstCol="1" bandRow="1">
                    <a:tableStyleId>{7DF18680-E054-41AD-8BC1-D1AEF772440D}</a:tableStyleId>
                  </a:tblPr>
                  <a:tblGrid>
                    <a:gridCol w="1615958">
                      <a:extLst>
                        <a:ext uri="{9D8B030D-6E8A-4147-A177-3AD203B41FA5}">
                          <a16:colId xmlns:a16="http://schemas.microsoft.com/office/drawing/2014/main" val="903358415"/>
                        </a:ext>
                      </a:extLst>
                    </a:gridCol>
                    <a:gridCol w="4773593">
                      <a:extLst>
                        <a:ext uri="{9D8B030D-6E8A-4147-A177-3AD203B41FA5}">
                          <a16:colId xmlns:a16="http://schemas.microsoft.com/office/drawing/2014/main" val="478120062"/>
                        </a:ext>
                      </a:extLst>
                    </a:gridCol>
                  </a:tblGrid>
                  <a:tr h="702595">
                    <a:tc>
                      <a:txBody>
                        <a:bodyPr/>
                        <a:lstStyle/>
                        <a:p>
                          <a:pPr marR="180340" algn="ctr" rtl="1">
                            <a:spcAft>
                              <a:spcPts val="0"/>
                            </a:spcAft>
                          </a:pPr>
                          <a:r>
                            <a:rPr lang="fa-IR" sz="1400" dirty="0" smtClean="0">
                              <a:effectLst/>
                            </a:rPr>
                            <a:t>شماره</a:t>
                          </a:r>
                          <a:r>
                            <a:rPr lang="fa-IR" sz="1400" baseline="0" dirty="0" smtClean="0">
                              <a:effectLst/>
                            </a:rPr>
                            <a:t> رابطه</a:t>
                          </a:r>
                          <a:endParaRPr lang="en-US" sz="1400" dirty="0">
                            <a:effectLst/>
                            <a:latin typeface="Times New Roman" panose="02020603050405020304" pitchFamily="18" charset="0"/>
                            <a:ea typeface="Times New Roman" panose="02020603050405020304" pitchFamily="18" charset="0"/>
                            <a:cs typeface="B Titr" panose="00000700000000000000" pitchFamily="2" charset="-78"/>
                          </a:endParaRPr>
                        </a:p>
                      </a:txBody>
                      <a:tcPr marL="68580" marR="68580" marT="0" marB="0" anchor="ctr"/>
                    </a:tc>
                    <a:tc>
                      <a:txBody>
                        <a:bodyPr/>
                        <a:lstStyle/>
                        <a:p>
                          <a:pPr marR="180340" algn="ctr" rtl="0">
                            <a:spcAft>
                              <a:spcPts val="0"/>
                            </a:spcAft>
                          </a:pPr>
                          <a:r>
                            <a:rPr lang="fa-IR" sz="1400" dirty="0" smtClean="0">
                              <a:effectLst/>
                            </a:rPr>
                            <a:t>رابطه</a:t>
                          </a:r>
                          <a:r>
                            <a:rPr lang="fa-IR" sz="1400" baseline="0" dirty="0" smtClean="0">
                              <a:effectLst/>
                            </a:rPr>
                            <a:t> (فرمول)</a:t>
                          </a:r>
                          <a:endParaRPr lang="en-US" sz="1400" dirty="0">
                            <a:effectLst/>
                            <a:latin typeface="Times New Roman" panose="02020603050405020304" pitchFamily="18" charset="0"/>
                            <a:ea typeface="Times New Roman" panose="02020603050405020304" pitchFamily="18" charset="0"/>
                            <a:cs typeface="B Titr" panose="00000700000000000000" pitchFamily="2" charset="-78"/>
                          </a:endParaRPr>
                        </a:p>
                      </a:txBody>
                      <a:tcPr marL="68580" marR="68580" marT="0" marB="0" anchor="ctr"/>
                    </a:tc>
                    <a:extLst>
                      <a:ext uri="{0D108BD9-81ED-4DB2-BD59-A6C34878D82A}">
                        <a16:rowId xmlns:a16="http://schemas.microsoft.com/office/drawing/2014/main" val="3207283283"/>
                      </a:ext>
                    </a:extLst>
                  </a:tr>
                  <a:tr h="865356">
                    <a:tc>
                      <a:txBody>
                        <a:bodyPr/>
                        <a:lstStyle/>
                        <a:p>
                          <a:pPr marR="180340" algn="ctr" rtl="1">
                            <a:spcAft>
                              <a:spcPts val="0"/>
                            </a:spcAft>
                          </a:pPr>
                          <a:r>
                            <a:rPr lang="ar-SA" sz="1200" dirty="0" smtClean="0">
                              <a:effectLst/>
                            </a:rPr>
                            <a:t>(</a:t>
                          </a:r>
                          <a:r>
                            <a:rPr lang="fa-IR" sz="1200" dirty="0" smtClean="0">
                              <a:effectLst/>
                            </a:rPr>
                            <a:t>3</a:t>
                          </a:r>
                          <a:r>
                            <a:rPr lang="ar-SA" sz="1200" dirty="0" smtClean="0">
                              <a:effectLst/>
                            </a:rPr>
                            <a:t>)</a:t>
                          </a:r>
                          <a:endParaRPr lang="en-US" sz="1000" dirty="0">
                            <a:effectLst/>
                            <a:latin typeface="Times New Roman" panose="02020603050405020304" pitchFamily="18" charset="0"/>
                            <a:ea typeface="Times New Roman" panose="02020603050405020304" pitchFamily="18" charset="0"/>
                            <a:cs typeface="Traditional Arabic"/>
                          </a:endParaRPr>
                        </a:p>
                      </a:txBody>
                      <a:tcPr marL="68580" marR="68580" marT="0" marB="0" anchor="ctr"/>
                    </a:tc>
                    <a:tc>
                      <a:txBody>
                        <a:bodyPr/>
                        <a:lstStyle/>
                        <a:p>
                          <a:endParaRPr lang="en-US"/>
                        </a:p>
                      </a:txBody>
                      <a:tcPr marL="68580" marR="68580" marT="0" marB="0" anchor="ctr">
                        <a:blipFill>
                          <a:blip r:embed="rId2"/>
                          <a:stretch>
                            <a:fillRect l="-33929" t="-81119" r="-510" b="-393706"/>
                          </a:stretch>
                        </a:blipFill>
                      </a:tcPr>
                    </a:tc>
                    <a:extLst>
                      <a:ext uri="{0D108BD9-81ED-4DB2-BD59-A6C34878D82A}">
                        <a16:rowId xmlns:a16="http://schemas.microsoft.com/office/drawing/2014/main" val="135617584"/>
                      </a:ext>
                    </a:extLst>
                  </a:tr>
                  <a:tr h="949820">
                    <a:tc>
                      <a:txBody>
                        <a:bodyPr/>
                        <a:lstStyle/>
                        <a:p>
                          <a:pPr marR="180340" algn="ctr" rtl="1">
                            <a:spcAft>
                              <a:spcPts val="0"/>
                            </a:spcAft>
                          </a:pPr>
                          <a:r>
                            <a:rPr lang="ar-SA" sz="1200" dirty="0" smtClean="0">
                              <a:effectLst/>
                            </a:rPr>
                            <a:t>(</a:t>
                          </a:r>
                          <a:r>
                            <a:rPr lang="fa-IR" sz="1200" dirty="0" smtClean="0">
                              <a:effectLst/>
                            </a:rPr>
                            <a:t>4</a:t>
                          </a:r>
                          <a:r>
                            <a:rPr lang="ar-SA" sz="1200" dirty="0" smtClean="0">
                              <a:effectLst/>
                            </a:rPr>
                            <a:t>)</a:t>
                          </a:r>
                          <a:endParaRPr lang="en-US" sz="1000" dirty="0">
                            <a:effectLst/>
                            <a:latin typeface="Times New Roman" panose="02020603050405020304" pitchFamily="18" charset="0"/>
                            <a:ea typeface="Times New Roman" panose="02020603050405020304" pitchFamily="18" charset="0"/>
                            <a:cs typeface="Traditional Arabic"/>
                          </a:endParaRPr>
                        </a:p>
                      </a:txBody>
                      <a:tcPr marL="68580" marR="68580" marT="0" marB="0" anchor="ctr"/>
                    </a:tc>
                    <a:tc>
                      <a:txBody>
                        <a:bodyPr/>
                        <a:lstStyle/>
                        <a:p>
                          <a:endParaRPr lang="en-US"/>
                        </a:p>
                      </a:txBody>
                      <a:tcPr marL="68580" marR="68580" marT="0" marB="0" anchor="ctr">
                        <a:blipFill>
                          <a:blip r:embed="rId2"/>
                          <a:stretch>
                            <a:fillRect l="-33929" t="-166026" r="-510" b="-260897"/>
                          </a:stretch>
                        </a:blipFill>
                      </a:tcPr>
                    </a:tc>
                    <a:extLst>
                      <a:ext uri="{0D108BD9-81ED-4DB2-BD59-A6C34878D82A}">
                        <a16:rowId xmlns:a16="http://schemas.microsoft.com/office/drawing/2014/main" val="1342826883"/>
                      </a:ext>
                    </a:extLst>
                  </a:tr>
                  <a:tr h="1233090">
                    <a:tc>
                      <a:txBody>
                        <a:bodyPr/>
                        <a:lstStyle/>
                        <a:p>
                          <a:pPr marR="180340" algn="ctr" rtl="1">
                            <a:spcAft>
                              <a:spcPts val="0"/>
                            </a:spcAft>
                          </a:pPr>
                          <a:r>
                            <a:rPr lang="ar-SA" sz="1200" dirty="0" smtClean="0">
                              <a:effectLst/>
                            </a:rPr>
                            <a:t>(</a:t>
                          </a:r>
                          <a:r>
                            <a:rPr lang="fa-IR" sz="1200" dirty="0" smtClean="0">
                              <a:effectLst/>
                            </a:rPr>
                            <a:t>5</a:t>
                          </a:r>
                          <a:r>
                            <a:rPr lang="ar-SA" sz="1200" dirty="0" smtClean="0">
                              <a:effectLst/>
                            </a:rPr>
                            <a:t>)</a:t>
                          </a:r>
                          <a:endParaRPr lang="en-US" sz="1000" dirty="0">
                            <a:effectLst/>
                            <a:latin typeface="Times New Roman" panose="02020603050405020304" pitchFamily="18" charset="0"/>
                            <a:ea typeface="Times New Roman" panose="02020603050405020304" pitchFamily="18" charset="0"/>
                            <a:cs typeface="Traditional Arabic"/>
                          </a:endParaRPr>
                        </a:p>
                      </a:txBody>
                      <a:tcPr marL="68580" marR="68580" marT="0" marB="0" anchor="ctr"/>
                    </a:tc>
                    <a:tc>
                      <a:txBody>
                        <a:bodyPr/>
                        <a:lstStyle/>
                        <a:p>
                          <a:endParaRPr lang="en-US"/>
                        </a:p>
                      </a:txBody>
                      <a:tcPr marL="68580" marR="68580" marT="0" marB="0" anchor="ctr">
                        <a:blipFill>
                          <a:blip r:embed="rId2"/>
                          <a:stretch>
                            <a:fillRect l="-33929" t="-205446" r="-510" b="-101485"/>
                          </a:stretch>
                        </a:blipFill>
                      </a:tcPr>
                    </a:tc>
                    <a:extLst>
                      <a:ext uri="{0D108BD9-81ED-4DB2-BD59-A6C34878D82A}">
                        <a16:rowId xmlns:a16="http://schemas.microsoft.com/office/drawing/2014/main" val="807671251"/>
                      </a:ext>
                    </a:extLst>
                  </a:tr>
                  <a:tr h="1233090">
                    <a:tc>
                      <a:txBody>
                        <a:bodyPr/>
                        <a:lstStyle/>
                        <a:p>
                          <a:pPr marR="180340" algn="ctr" rtl="1">
                            <a:spcAft>
                              <a:spcPts val="0"/>
                            </a:spcAft>
                          </a:pPr>
                          <a:r>
                            <a:rPr lang="ar-SA" sz="1200" dirty="0" smtClean="0">
                              <a:effectLst/>
                            </a:rPr>
                            <a:t>(</a:t>
                          </a:r>
                          <a:r>
                            <a:rPr lang="fa-IR" sz="1200" dirty="0" smtClean="0">
                              <a:effectLst/>
                            </a:rPr>
                            <a:t>6</a:t>
                          </a:r>
                          <a:r>
                            <a:rPr lang="ar-SA" sz="1200" dirty="0" smtClean="0">
                              <a:effectLst/>
                            </a:rPr>
                            <a:t>)</a:t>
                          </a:r>
                          <a:endParaRPr lang="en-US" sz="1000" dirty="0">
                            <a:effectLst/>
                            <a:latin typeface="Times New Roman" panose="02020603050405020304" pitchFamily="18" charset="0"/>
                            <a:ea typeface="Times New Roman" panose="02020603050405020304" pitchFamily="18" charset="0"/>
                            <a:cs typeface="Traditional Arabic"/>
                          </a:endParaRPr>
                        </a:p>
                      </a:txBody>
                      <a:tcPr marL="68580" marR="68580" marT="0" marB="0" anchor="ctr"/>
                    </a:tc>
                    <a:tc>
                      <a:txBody>
                        <a:bodyPr/>
                        <a:lstStyle/>
                        <a:p>
                          <a:endParaRPr lang="en-US"/>
                        </a:p>
                      </a:txBody>
                      <a:tcPr marL="68580" marR="68580" marT="0" marB="0" anchor="ctr">
                        <a:blipFill>
                          <a:blip r:embed="rId2"/>
                          <a:stretch>
                            <a:fillRect l="-33929" t="-303941" r="-510" b="-985"/>
                          </a:stretch>
                        </a:blipFill>
                      </a:tcPr>
                    </a:tc>
                    <a:extLst>
                      <a:ext uri="{0D108BD9-81ED-4DB2-BD59-A6C34878D82A}">
                        <a16:rowId xmlns:a16="http://schemas.microsoft.com/office/drawing/2014/main" val="3966514680"/>
                      </a:ext>
                    </a:extLst>
                  </a:tr>
                </a:tbl>
              </a:graphicData>
            </a:graphic>
          </p:graphicFrame>
        </mc:Fallback>
      </mc:AlternateContent>
      <p:sp>
        <p:nvSpPr>
          <p:cNvPr id="5" name="Rectangle 1"/>
          <p:cNvSpPr>
            <a:spLocks noChangeArrowheads="1"/>
          </p:cNvSpPr>
          <p:nvPr/>
        </p:nvSpPr>
        <p:spPr bwMode="auto">
          <a:xfrm>
            <a:off x="1413164" y="960310"/>
            <a:ext cx="9663546"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pPr>
            <a:r>
              <a:rPr lang="ar-SA" altLang="fa-IR" sz="2000" dirty="0" smtClean="0">
                <a:solidFill>
                  <a:schemeClr val="bg1"/>
                </a:solidFill>
                <a:cs typeface="B Nazanin" panose="00000400000000000000" pitchFamily="2" charset="-78"/>
              </a:rPr>
              <a:t>در </a:t>
            </a:r>
            <a:r>
              <a:rPr lang="fa-IR" altLang="fa-IR" sz="2000" dirty="0" smtClean="0">
                <a:solidFill>
                  <a:schemeClr val="bg1"/>
                </a:solidFill>
                <a:cs typeface="B Nazanin" panose="00000400000000000000" pitchFamily="2" charset="-78"/>
              </a:rPr>
              <a:t>رابطه 2</a:t>
            </a:r>
            <a:r>
              <a:rPr lang="ar-SA" altLang="fa-IR" sz="2000" dirty="0" smtClean="0">
                <a:solidFill>
                  <a:schemeClr val="bg1"/>
                </a:solidFill>
                <a:cs typeface="B Nazanin" panose="00000400000000000000" pitchFamily="2" charset="-78"/>
              </a:rPr>
              <a:t> </a:t>
            </a:r>
            <a:r>
              <a:rPr lang="ar-SA" altLang="fa-IR" sz="2000" dirty="0">
                <a:solidFill>
                  <a:schemeClr val="bg1"/>
                </a:solidFill>
                <a:cs typeface="B Nazanin" panose="00000400000000000000" pitchFamily="2" charset="-78"/>
              </a:rPr>
              <a:t>هر یک از مقادیر</a:t>
            </a:r>
            <a:r>
              <a:rPr lang="en-US" altLang="fa-IR" sz="2000" dirty="0">
                <a:solidFill>
                  <a:schemeClr val="bg1"/>
                </a:solidFill>
                <a:cs typeface="B Nazanin" panose="00000400000000000000" pitchFamily="2" charset="-78"/>
              </a:rPr>
              <a:t>X</a:t>
            </a:r>
            <a:r>
              <a:rPr lang="ar-SA" altLang="fa-IR" sz="2000" dirty="0" smtClean="0">
                <a:solidFill>
                  <a:schemeClr val="bg1"/>
                </a:solidFill>
                <a:cs typeface="B Nazanin" panose="00000400000000000000" pitchFamily="2" charset="-78"/>
              </a:rPr>
              <a:t>،</a:t>
            </a:r>
            <a:r>
              <a:rPr lang="en-US" altLang="fa-IR" sz="2000" dirty="0" smtClean="0">
                <a:solidFill>
                  <a:schemeClr val="bg1"/>
                </a:solidFill>
                <a:cs typeface="B Nazanin" panose="00000400000000000000" pitchFamily="2" charset="-78"/>
              </a:rPr>
              <a:t> Y</a:t>
            </a:r>
            <a:r>
              <a:rPr lang="ar-SA" altLang="fa-IR" sz="2000" dirty="0" smtClean="0">
                <a:solidFill>
                  <a:schemeClr val="bg1"/>
                </a:solidFill>
                <a:cs typeface="B Nazanin" panose="00000400000000000000" pitchFamily="2" charset="-78"/>
              </a:rPr>
              <a:t>،</a:t>
            </a:r>
            <a:r>
              <a:rPr lang="en-US" altLang="fa-IR" sz="2000" dirty="0" smtClean="0">
                <a:solidFill>
                  <a:schemeClr val="bg1"/>
                </a:solidFill>
                <a:cs typeface="B Nazanin" panose="00000400000000000000" pitchFamily="2" charset="-78"/>
              </a:rPr>
              <a:t> </a:t>
            </a:r>
            <a:r>
              <a:rPr lang="en-US" altLang="fa-IR" sz="2000" dirty="0" err="1" smtClean="0">
                <a:solidFill>
                  <a:schemeClr val="bg1"/>
                </a:solidFill>
                <a:cs typeface="B Nazanin" panose="00000400000000000000" pitchFamily="2" charset="-78"/>
              </a:rPr>
              <a:t>sX</a:t>
            </a:r>
            <a:r>
              <a:rPr lang="ar-SA" altLang="fa-IR" sz="2000" dirty="0" smtClean="0">
                <a:solidFill>
                  <a:schemeClr val="bg1"/>
                </a:solidFill>
                <a:cs typeface="B Nazanin" panose="00000400000000000000" pitchFamily="2" charset="-78"/>
              </a:rPr>
              <a:t>و </a:t>
            </a:r>
            <a:r>
              <a:rPr lang="en-US" altLang="fa-IR" sz="2000" dirty="0" err="1" smtClean="0">
                <a:solidFill>
                  <a:schemeClr val="bg1"/>
                </a:solidFill>
                <a:cs typeface="B Nazanin" panose="00000400000000000000" pitchFamily="2" charset="-78"/>
              </a:rPr>
              <a:t>sY</a:t>
            </a:r>
            <a:r>
              <a:rPr lang="en-US" altLang="fa-IR" sz="2000" dirty="0" smtClean="0">
                <a:solidFill>
                  <a:schemeClr val="bg1"/>
                </a:solidFill>
                <a:cs typeface="B Nazanin" panose="00000400000000000000" pitchFamily="2" charset="-78"/>
              </a:rPr>
              <a:t> </a:t>
            </a:r>
            <a:r>
              <a:rPr lang="fa-IR" altLang="fa-IR" sz="2000" dirty="0" smtClean="0">
                <a:solidFill>
                  <a:schemeClr val="bg1"/>
                </a:solidFill>
                <a:cs typeface="B Nazanin" panose="00000400000000000000" pitchFamily="2" charset="-78"/>
              </a:rPr>
              <a:t> </a:t>
            </a:r>
            <a:r>
              <a:rPr lang="ar-SA" altLang="fa-IR" sz="2000" dirty="0" smtClean="0">
                <a:solidFill>
                  <a:schemeClr val="bg1"/>
                </a:solidFill>
                <a:cs typeface="B Nazanin" panose="00000400000000000000" pitchFamily="2" charset="-78"/>
              </a:rPr>
              <a:t>به </a:t>
            </a:r>
            <a:r>
              <a:rPr lang="ar-SA" altLang="fa-IR" sz="2000" dirty="0">
                <a:solidFill>
                  <a:schemeClr val="bg1"/>
                </a:solidFill>
                <a:cs typeface="B Nazanin" panose="00000400000000000000" pitchFamily="2" charset="-78"/>
              </a:rPr>
              <a:t>ترتیب با استفاده از روابط </a:t>
            </a:r>
            <a:r>
              <a:rPr lang="ar-SA" altLang="fa-IR" sz="2000" dirty="0" smtClean="0">
                <a:solidFill>
                  <a:schemeClr val="bg1"/>
                </a:solidFill>
                <a:cs typeface="B Nazanin" panose="00000400000000000000" pitchFamily="2" charset="-78"/>
              </a:rPr>
              <a:t>(</a:t>
            </a:r>
            <a:r>
              <a:rPr lang="fa-IR" altLang="fa-IR" sz="2000" dirty="0" smtClean="0">
                <a:solidFill>
                  <a:schemeClr val="bg1"/>
                </a:solidFill>
                <a:cs typeface="B Nazanin" panose="00000400000000000000" pitchFamily="2" charset="-78"/>
              </a:rPr>
              <a:t>3</a:t>
            </a:r>
            <a:r>
              <a:rPr lang="ar-SA" altLang="fa-IR" sz="2000" dirty="0" smtClean="0">
                <a:solidFill>
                  <a:schemeClr val="bg1"/>
                </a:solidFill>
                <a:cs typeface="B Nazanin" panose="00000400000000000000" pitchFamily="2" charset="-78"/>
              </a:rPr>
              <a:t>)، (</a:t>
            </a:r>
            <a:r>
              <a:rPr lang="fa-IR" altLang="fa-IR" sz="2000" dirty="0" smtClean="0">
                <a:solidFill>
                  <a:schemeClr val="bg1"/>
                </a:solidFill>
                <a:cs typeface="B Nazanin" panose="00000400000000000000" pitchFamily="2" charset="-78"/>
              </a:rPr>
              <a:t>4</a:t>
            </a:r>
            <a:r>
              <a:rPr lang="ar-SA" altLang="fa-IR" sz="2000" dirty="0" smtClean="0">
                <a:solidFill>
                  <a:schemeClr val="bg1"/>
                </a:solidFill>
                <a:cs typeface="B Nazanin" panose="00000400000000000000" pitchFamily="2" charset="-78"/>
              </a:rPr>
              <a:t>)، (</a:t>
            </a:r>
            <a:r>
              <a:rPr lang="fa-IR" altLang="fa-IR" sz="2000" dirty="0" smtClean="0">
                <a:solidFill>
                  <a:schemeClr val="bg1"/>
                </a:solidFill>
                <a:cs typeface="B Nazanin" panose="00000400000000000000" pitchFamily="2" charset="-78"/>
              </a:rPr>
              <a:t>5</a:t>
            </a:r>
            <a:r>
              <a:rPr lang="ar-SA" altLang="fa-IR" sz="2000" dirty="0" smtClean="0">
                <a:solidFill>
                  <a:schemeClr val="bg1"/>
                </a:solidFill>
                <a:cs typeface="B Nazanin" panose="00000400000000000000" pitchFamily="2" charset="-78"/>
              </a:rPr>
              <a:t>) </a:t>
            </a:r>
            <a:r>
              <a:rPr lang="ar-SA" altLang="fa-IR" sz="2000" dirty="0">
                <a:solidFill>
                  <a:schemeClr val="bg1"/>
                </a:solidFill>
                <a:cs typeface="B Nazanin" panose="00000400000000000000" pitchFamily="2" charset="-78"/>
              </a:rPr>
              <a:t>و </a:t>
            </a:r>
            <a:r>
              <a:rPr lang="ar-SA" altLang="fa-IR" sz="2000" dirty="0" smtClean="0">
                <a:solidFill>
                  <a:schemeClr val="bg1"/>
                </a:solidFill>
                <a:cs typeface="B Nazanin" panose="00000400000000000000" pitchFamily="2" charset="-78"/>
              </a:rPr>
              <a:t>(</a:t>
            </a:r>
            <a:r>
              <a:rPr lang="fa-IR" altLang="fa-IR" sz="2000" dirty="0" smtClean="0">
                <a:solidFill>
                  <a:schemeClr val="bg1"/>
                </a:solidFill>
                <a:cs typeface="B Nazanin" panose="00000400000000000000" pitchFamily="2" charset="-78"/>
              </a:rPr>
              <a:t>6</a:t>
            </a:r>
            <a:r>
              <a:rPr lang="ar-SA" altLang="fa-IR" sz="2000" dirty="0" smtClean="0">
                <a:solidFill>
                  <a:schemeClr val="bg1"/>
                </a:solidFill>
                <a:cs typeface="B Nazanin" panose="00000400000000000000" pitchFamily="2" charset="-78"/>
              </a:rPr>
              <a:t>) </a:t>
            </a:r>
            <a:r>
              <a:rPr lang="ar-SA" altLang="fa-IR" sz="2000" dirty="0">
                <a:solidFill>
                  <a:schemeClr val="bg1"/>
                </a:solidFill>
                <a:cs typeface="B Nazanin" panose="00000400000000000000" pitchFamily="2" charset="-78"/>
              </a:rPr>
              <a:t>تعریف می‌شوند</a:t>
            </a:r>
            <a:r>
              <a:rPr lang="en-US" altLang="fa-IR" sz="2000" dirty="0">
                <a:solidFill>
                  <a:schemeClr val="bg1"/>
                </a:solidFill>
                <a:cs typeface="B Nazanin" panose="00000400000000000000" pitchFamily="2" charset="-78"/>
              </a:rPr>
              <a:t>[11]</a:t>
            </a:r>
            <a:r>
              <a:rPr lang="ar-SA" altLang="fa-IR" sz="2000" dirty="0">
                <a:solidFill>
                  <a:schemeClr val="bg1"/>
                </a:solidFill>
                <a:cs typeface="B Nazanin" panose="00000400000000000000" pitchFamily="2" charset="-78"/>
              </a:rPr>
              <a:t>. </a:t>
            </a:r>
            <a:endParaRPr lang="en-US" altLang="fa-IR" sz="2000" dirty="0">
              <a:solidFill>
                <a:schemeClr val="bg1"/>
              </a:solidFill>
              <a:cs typeface="B Nazanin" panose="00000400000000000000" pitchFamily="2" charset="-7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fa-IR"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p:txBody>
      </p:sp>
      <p:sp>
        <p:nvSpPr>
          <p:cNvPr id="6" name="Rectangle 5"/>
          <p:cNvSpPr/>
          <p:nvPr/>
        </p:nvSpPr>
        <p:spPr>
          <a:xfrm>
            <a:off x="9797643" y="297934"/>
            <a:ext cx="1711686" cy="369332"/>
          </a:xfrm>
          <a:prstGeom prst="rect">
            <a:avLst/>
          </a:prstGeom>
        </p:spPr>
        <p:txBody>
          <a:bodyPr wrap="none">
            <a:spAutoFit/>
          </a:bodyPr>
          <a:lstStyle/>
          <a:p>
            <a:pPr marR="180340" algn="ctr" rtl="1">
              <a:spcAft>
                <a:spcPts val="1200"/>
              </a:spcAft>
            </a:pPr>
            <a:r>
              <a:rPr lang="ar-SA" dirty="0">
                <a:solidFill>
                  <a:srgbClr val="FF0000"/>
                </a:solidFill>
                <a:cs typeface="B Titr" panose="00000700000000000000" pitchFamily="2" charset="-78"/>
              </a:rPr>
              <a:t>راهکار پیشنهادی</a:t>
            </a:r>
            <a:endParaRPr lang="en-US" sz="1200" dirty="0">
              <a:solidFill>
                <a:srgbClr val="FF0000"/>
              </a:solidFill>
              <a:latin typeface="Times New Roman" panose="02020603050405020304" pitchFamily="18" charset="0"/>
              <a:ea typeface="Times New Roman" panose="02020603050405020304" pitchFamily="18" charset="0"/>
              <a:cs typeface="B Titr" panose="00000700000000000000" pitchFamily="2" charset="-78"/>
            </a:endParaRPr>
          </a:p>
        </p:txBody>
      </p:sp>
    </p:spTree>
    <p:extLst>
      <p:ext uri="{BB962C8B-B14F-4D97-AF65-F5344CB8AC3E}">
        <p14:creationId xmlns:p14="http://schemas.microsoft.com/office/powerpoint/2010/main" val="4042218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384884128"/>
              </p:ext>
            </p:extLst>
          </p:nvPr>
        </p:nvGraphicFramePr>
        <p:xfrm>
          <a:off x="7852728" y="1638944"/>
          <a:ext cx="3889829" cy="3628954"/>
        </p:xfrm>
        <a:graphic>
          <a:graphicData uri="http://schemas.openxmlformats.org/drawingml/2006/table">
            <a:tbl>
              <a:tblPr rtl="1" firstRow="1" firstCol="1" bandRow="1">
                <a:tableStyleId>{FABFCF23-3B69-468F-B69F-88F6DE6A72F2}</a:tableStyleId>
              </a:tblPr>
              <a:tblGrid>
                <a:gridCol w="1132114">
                  <a:extLst>
                    <a:ext uri="{9D8B030D-6E8A-4147-A177-3AD203B41FA5}">
                      <a16:colId xmlns:a16="http://schemas.microsoft.com/office/drawing/2014/main" val="3825362216"/>
                    </a:ext>
                  </a:extLst>
                </a:gridCol>
                <a:gridCol w="2757715">
                  <a:extLst>
                    <a:ext uri="{9D8B030D-6E8A-4147-A177-3AD203B41FA5}">
                      <a16:colId xmlns:a16="http://schemas.microsoft.com/office/drawing/2014/main" val="3258460005"/>
                    </a:ext>
                  </a:extLst>
                </a:gridCol>
              </a:tblGrid>
              <a:tr h="642019">
                <a:tc>
                  <a:txBody>
                    <a:bodyPr/>
                    <a:lstStyle/>
                    <a:p>
                      <a:pPr indent="268605" algn="ctr" rtl="1"/>
                      <a:r>
                        <a:rPr lang="fa-IR" sz="1400">
                          <a:effectLst/>
                        </a:rPr>
                        <a:t>شدّت رابطه</a:t>
                      </a:r>
                      <a:endParaRPr lang="en-US" sz="18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indent="268605" algn="ctr" rtl="1"/>
                      <a:r>
                        <a:rPr lang="fa-IR" sz="1400" dirty="0">
                          <a:effectLst/>
                        </a:rPr>
                        <a:t>تفسیر</a:t>
                      </a:r>
                      <a:endParaRPr lang="en-US" sz="18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extLst>
                  <a:ext uri="{0D108BD9-81ED-4DB2-BD59-A6C34878D82A}">
                    <a16:rowId xmlns:a16="http://schemas.microsoft.com/office/drawing/2014/main" val="1463423903"/>
                  </a:ext>
                </a:extLst>
              </a:tr>
              <a:tr h="597387">
                <a:tc>
                  <a:txBody>
                    <a:bodyPr/>
                    <a:lstStyle/>
                    <a:p>
                      <a:pPr indent="268605" algn="ctr" rtl="1"/>
                      <a:r>
                        <a:rPr lang="fa-IR" sz="1600" dirty="0">
                          <a:effectLst/>
                        </a:rPr>
                        <a:t>8/. تا 1</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tc>
                <a:tc>
                  <a:txBody>
                    <a:bodyPr/>
                    <a:lstStyle/>
                    <a:p>
                      <a:pPr indent="268605" algn="ctr" rtl="1"/>
                      <a:r>
                        <a:rPr lang="fa-IR" sz="1600" dirty="0">
                          <a:effectLst/>
                        </a:rPr>
                        <a:t>رابطه بسیار قوی</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tc>
                <a:extLst>
                  <a:ext uri="{0D108BD9-81ED-4DB2-BD59-A6C34878D82A}">
                    <a16:rowId xmlns:a16="http://schemas.microsoft.com/office/drawing/2014/main" val="1100186550"/>
                  </a:ext>
                </a:extLst>
              </a:tr>
              <a:tr h="597387">
                <a:tc>
                  <a:txBody>
                    <a:bodyPr/>
                    <a:lstStyle/>
                    <a:p>
                      <a:pPr indent="268605" algn="ctr" rtl="1"/>
                      <a:r>
                        <a:rPr lang="fa-IR" sz="1600" dirty="0">
                          <a:effectLst/>
                        </a:rPr>
                        <a:t>6/. تا 8/.</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tc>
                <a:tc>
                  <a:txBody>
                    <a:bodyPr/>
                    <a:lstStyle/>
                    <a:p>
                      <a:pPr indent="268605" algn="ctr" rtl="1"/>
                      <a:r>
                        <a:rPr lang="fa-IR" sz="1600" dirty="0">
                          <a:effectLst/>
                        </a:rPr>
                        <a:t>رابطه قوی</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tc>
                <a:extLst>
                  <a:ext uri="{0D108BD9-81ED-4DB2-BD59-A6C34878D82A}">
                    <a16:rowId xmlns:a16="http://schemas.microsoft.com/office/drawing/2014/main" val="3577577221"/>
                  </a:ext>
                </a:extLst>
              </a:tr>
              <a:tr h="597387">
                <a:tc>
                  <a:txBody>
                    <a:bodyPr/>
                    <a:lstStyle/>
                    <a:p>
                      <a:pPr indent="268605" algn="ctr" rtl="1"/>
                      <a:r>
                        <a:rPr lang="fa-IR" sz="1600" dirty="0">
                          <a:effectLst/>
                        </a:rPr>
                        <a:t>4/. تا 6/.</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tc>
                <a:tc>
                  <a:txBody>
                    <a:bodyPr/>
                    <a:lstStyle/>
                    <a:p>
                      <a:pPr indent="268605" algn="ctr" rtl="1"/>
                      <a:r>
                        <a:rPr lang="fa-IR" sz="1600" dirty="0">
                          <a:effectLst/>
                        </a:rPr>
                        <a:t>رابطه متوسط</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tc>
                <a:extLst>
                  <a:ext uri="{0D108BD9-81ED-4DB2-BD59-A6C34878D82A}">
                    <a16:rowId xmlns:a16="http://schemas.microsoft.com/office/drawing/2014/main" val="1866291737"/>
                  </a:ext>
                </a:extLst>
              </a:tr>
              <a:tr h="597387">
                <a:tc>
                  <a:txBody>
                    <a:bodyPr/>
                    <a:lstStyle/>
                    <a:p>
                      <a:pPr indent="268605" algn="ctr" rtl="1"/>
                      <a:r>
                        <a:rPr lang="fa-IR" sz="1600">
                          <a:effectLst/>
                        </a:rPr>
                        <a:t>2/. تا 4/.</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tc>
                <a:tc>
                  <a:txBody>
                    <a:bodyPr/>
                    <a:lstStyle/>
                    <a:p>
                      <a:pPr indent="268605" algn="ctr" rtl="1"/>
                      <a:r>
                        <a:rPr lang="fa-IR" sz="1600" dirty="0">
                          <a:effectLst/>
                        </a:rPr>
                        <a:t>رابطه کم (یا ضعیف)</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tc>
                <a:extLst>
                  <a:ext uri="{0D108BD9-81ED-4DB2-BD59-A6C34878D82A}">
                    <a16:rowId xmlns:a16="http://schemas.microsoft.com/office/drawing/2014/main" val="1328976856"/>
                  </a:ext>
                </a:extLst>
              </a:tr>
              <a:tr h="597387">
                <a:tc>
                  <a:txBody>
                    <a:bodyPr/>
                    <a:lstStyle/>
                    <a:p>
                      <a:pPr indent="268605" algn="ctr" rtl="1"/>
                      <a:r>
                        <a:rPr lang="fa-IR" sz="1600" dirty="0">
                          <a:effectLst/>
                        </a:rPr>
                        <a:t>صفر تا 2/.</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tc>
                <a:tc>
                  <a:txBody>
                    <a:bodyPr/>
                    <a:lstStyle/>
                    <a:p>
                      <a:pPr indent="268605" algn="ctr" rtl="1"/>
                      <a:r>
                        <a:rPr lang="fa-IR" sz="1600" dirty="0">
                          <a:effectLst/>
                        </a:rPr>
                        <a:t>فقدان رابطه یا رابطه ناچیز</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tc>
                <a:extLst>
                  <a:ext uri="{0D108BD9-81ED-4DB2-BD59-A6C34878D82A}">
                    <a16:rowId xmlns:a16="http://schemas.microsoft.com/office/drawing/2014/main" val="850156166"/>
                  </a:ext>
                </a:extLst>
              </a:tr>
            </a:tbl>
          </a:graphicData>
        </a:graphic>
      </p:graphicFrame>
      <p:sp>
        <p:nvSpPr>
          <p:cNvPr id="5" name="Rectangle 1"/>
          <p:cNvSpPr>
            <a:spLocks noChangeArrowheads="1"/>
          </p:cNvSpPr>
          <p:nvPr/>
        </p:nvSpPr>
        <p:spPr bwMode="auto">
          <a:xfrm>
            <a:off x="444185" y="869825"/>
            <a:ext cx="11747816" cy="557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8288"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8288" algn="just" defTabSz="914400" rtl="1" eaLnBrk="0" fontAlgn="base" latinLnBrk="0" hangingPunct="0">
              <a:lnSpc>
                <a:spcPct val="150000"/>
              </a:lnSpc>
              <a:spcBef>
                <a:spcPct val="0"/>
              </a:spcBef>
              <a:spcAft>
                <a:spcPct val="0"/>
              </a:spcAft>
              <a:buClrTx/>
              <a:buSzTx/>
              <a:buFontTx/>
              <a:buNone/>
              <a:tabLst/>
            </a:pPr>
            <a:r>
              <a:rPr kumimoji="0" lang="ar-SA" altLang="fa-IR" sz="220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cs typeface="B Nazanin" panose="00000400000000000000" pitchFamily="2" charset="-78"/>
              </a:rPr>
              <a:t>با استفاده از همبسته نمودن داده‌ها می‌توان بخش بسیار بزرگی از ارزیابی‌های غیرمفید برای داده‌های غیرضروری را حذف نمود.</a:t>
            </a:r>
            <a:r>
              <a:rPr kumimoji="0" lang="fa-IR" altLang="fa-IR" sz="220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cs typeface="B Nazanin" panose="00000400000000000000" pitchFamily="2" charset="-78"/>
              </a:rPr>
              <a:t> </a:t>
            </a:r>
            <a:r>
              <a:rPr kumimoji="0" lang="ar-SA" altLang="fa-IR" sz="220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cs typeface="B Nazanin" panose="00000400000000000000" pitchFamily="2" charset="-78"/>
              </a:rPr>
              <a:t> </a:t>
            </a:r>
            <a:r>
              <a:rPr kumimoji="0" lang="en-US" altLang="fa-IR" sz="220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[11]</a:t>
            </a:r>
            <a:endParaRPr kumimoji="0" lang="en-US" altLang="fa-IR" sz="220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endParaRPr>
          </a:p>
        </p:txBody>
      </p:sp>
      <p:sp>
        <p:nvSpPr>
          <p:cNvPr id="6" name="Rectangle 5"/>
          <p:cNvSpPr/>
          <p:nvPr/>
        </p:nvSpPr>
        <p:spPr>
          <a:xfrm>
            <a:off x="256062" y="1943911"/>
            <a:ext cx="7031428" cy="2862322"/>
          </a:xfrm>
          <a:prstGeom prst="rect">
            <a:avLst/>
          </a:prstGeom>
        </p:spPr>
        <p:txBody>
          <a:bodyPr wrap="square">
            <a:spAutoFit/>
          </a:bodyPr>
          <a:lstStyle/>
          <a:p>
            <a:pPr algn="just" rtl="1">
              <a:lnSpc>
                <a:spcPct val="150000"/>
              </a:lnSpc>
            </a:pPr>
            <a:r>
              <a:rPr lang="ar-SA" sz="2000" dirty="0">
                <a:solidFill>
                  <a:schemeClr val="bg1"/>
                </a:solidFill>
                <a:latin typeface="Times New Roman" panose="02020603050405020304" pitchFamily="18" charset="0"/>
                <a:ea typeface="Times New Roman" panose="02020603050405020304" pitchFamily="18" charset="0"/>
                <a:cs typeface="B Nazanin" panose="00000400000000000000" pitchFamily="2" charset="-78"/>
              </a:rPr>
              <a:t>شبکه‌های </a:t>
            </a:r>
            <a:r>
              <a:rPr lang="en-US" sz="2000" dirty="0" smtClean="0">
                <a:solidFill>
                  <a:schemeClr val="bg1"/>
                </a:solidFill>
                <a:latin typeface="Times New Roman" panose="02020603050405020304" pitchFamily="18" charset="0"/>
                <a:ea typeface="Times New Roman" panose="02020603050405020304" pitchFamily="18" charset="0"/>
                <a:cs typeface="B Nazanin" panose="00000400000000000000" pitchFamily="2" charset="-78"/>
              </a:rPr>
              <a:t>LSTM</a:t>
            </a:r>
            <a:r>
              <a:rPr lang="ar-SA" sz="2000" dirty="0" smtClean="0">
                <a:solidFill>
                  <a:schemeClr val="bg1"/>
                </a:solidFill>
                <a:latin typeface="Times New Roman" panose="02020603050405020304" pitchFamily="18" charset="0"/>
                <a:ea typeface="Times New Roman" panose="02020603050405020304" pitchFamily="18" charset="0"/>
                <a:cs typeface="B Nazanin" panose="00000400000000000000" pitchFamily="2" charset="-78"/>
              </a:rPr>
              <a:t> برای </a:t>
            </a:r>
            <a:r>
              <a:rPr lang="ar-SA" sz="2000" dirty="0">
                <a:solidFill>
                  <a:schemeClr val="bg1"/>
                </a:solidFill>
                <a:latin typeface="Times New Roman" panose="02020603050405020304" pitchFamily="18" charset="0"/>
                <a:ea typeface="Times New Roman" panose="02020603050405020304" pitchFamily="18" charset="0"/>
                <a:cs typeface="B Nazanin" panose="00000400000000000000" pitchFamily="2" charset="-78"/>
              </a:rPr>
              <a:t>غلبه بر مشکل وابستگی طولانی‌مدت </a:t>
            </a:r>
            <a:r>
              <a:rPr lang="ar-SA" sz="2000" dirty="0" smtClean="0">
                <a:solidFill>
                  <a:schemeClr val="bg1"/>
                </a:solidFill>
                <a:latin typeface="Times New Roman" panose="02020603050405020304" pitchFamily="18" charset="0"/>
                <a:ea typeface="Times New Roman" panose="02020603050405020304" pitchFamily="18" charset="0"/>
                <a:cs typeface="B Nazanin" panose="00000400000000000000" pitchFamily="2" charset="-78"/>
              </a:rPr>
              <a:t>شبکه‌های </a:t>
            </a:r>
            <a:r>
              <a:rPr lang="ar-SA" sz="2000" dirty="0">
                <a:solidFill>
                  <a:schemeClr val="bg1"/>
                </a:solidFill>
                <a:latin typeface="Times New Roman" panose="02020603050405020304" pitchFamily="18" charset="0"/>
                <a:ea typeface="Times New Roman" panose="02020603050405020304" pitchFamily="18" charset="0"/>
                <a:cs typeface="B Nazanin" panose="00000400000000000000" pitchFamily="2" charset="-78"/>
              </a:rPr>
              <a:t>عصبی مکرر </a:t>
            </a:r>
            <a:r>
              <a:rPr lang="ar-SA" sz="2000" dirty="0" smtClean="0">
                <a:solidFill>
                  <a:schemeClr val="bg1"/>
                </a:solidFill>
                <a:latin typeface="Times New Roman" panose="02020603050405020304" pitchFamily="18" charset="0"/>
                <a:ea typeface="Times New Roman" panose="02020603050405020304" pitchFamily="18" charset="0"/>
                <a:cs typeface="B Nazanin" panose="00000400000000000000" pitchFamily="2" charset="-78"/>
              </a:rPr>
              <a:t>طراحی </a:t>
            </a:r>
            <a:r>
              <a:rPr lang="ar-SA" sz="2000" dirty="0">
                <a:solidFill>
                  <a:schemeClr val="bg1"/>
                </a:solidFill>
                <a:latin typeface="Times New Roman" panose="02020603050405020304" pitchFamily="18" charset="0"/>
                <a:ea typeface="Times New Roman" panose="02020603050405020304" pitchFamily="18" charset="0"/>
                <a:cs typeface="B Nazanin" panose="00000400000000000000" pitchFamily="2" charset="-78"/>
              </a:rPr>
              <a:t>شده‌اند</a:t>
            </a:r>
            <a:r>
              <a:rPr lang="ar-SA" sz="2000" dirty="0" smtClean="0">
                <a:solidFill>
                  <a:schemeClr val="bg1"/>
                </a:solidFill>
                <a:latin typeface="Times New Roman" panose="02020603050405020304" pitchFamily="18" charset="0"/>
                <a:ea typeface="Times New Roman" panose="02020603050405020304" pitchFamily="18" charset="0"/>
                <a:cs typeface="B Nazanin" panose="00000400000000000000" pitchFamily="2" charset="-78"/>
              </a:rPr>
              <a:t>.</a:t>
            </a:r>
            <a:endParaRPr lang="fa-IR" sz="2000" dirty="0" smtClean="0">
              <a:solidFill>
                <a:schemeClr val="bg1"/>
              </a:solidFill>
              <a:latin typeface="Times New Roman" panose="02020603050405020304" pitchFamily="18" charset="0"/>
              <a:ea typeface="Times New Roman" panose="02020603050405020304" pitchFamily="18" charset="0"/>
              <a:cs typeface="B Nazanin" panose="00000400000000000000" pitchFamily="2" charset="-78"/>
            </a:endParaRPr>
          </a:p>
          <a:p>
            <a:pPr algn="just" rtl="1">
              <a:lnSpc>
                <a:spcPct val="150000"/>
              </a:lnSpc>
            </a:pPr>
            <a:endParaRPr lang="en-US" sz="2000" dirty="0" smtClean="0">
              <a:solidFill>
                <a:schemeClr val="bg1"/>
              </a:solidFill>
              <a:latin typeface="Times New Roman" panose="02020603050405020304" pitchFamily="18" charset="0"/>
              <a:ea typeface="Times New Roman" panose="02020603050405020304" pitchFamily="18" charset="0"/>
              <a:cs typeface="B Nazanin" panose="00000400000000000000" pitchFamily="2" charset="-78"/>
            </a:endParaRPr>
          </a:p>
          <a:p>
            <a:pPr algn="just" rtl="1">
              <a:lnSpc>
                <a:spcPct val="150000"/>
              </a:lnSpc>
            </a:pPr>
            <a:r>
              <a:rPr lang="ar-SA" sz="2000" dirty="0" smtClean="0">
                <a:solidFill>
                  <a:schemeClr val="bg1"/>
                </a:solidFill>
                <a:latin typeface="Times New Roman" panose="02020603050405020304" pitchFamily="18" charset="0"/>
                <a:ea typeface="Times New Roman" panose="02020603050405020304" pitchFamily="18" charset="0"/>
                <a:cs typeface="B Nazanin" panose="00000400000000000000" pitchFamily="2" charset="-78"/>
              </a:rPr>
              <a:t>ویژگی</a:t>
            </a:r>
            <a:r>
              <a:rPr lang="fa-IR" sz="2000" dirty="0" smtClean="0">
                <a:solidFill>
                  <a:schemeClr val="bg1"/>
                </a:solidFill>
                <a:latin typeface="Times New Roman" panose="02020603050405020304" pitchFamily="18" charset="0"/>
                <a:ea typeface="Times New Roman" panose="02020603050405020304" pitchFamily="18" charset="0"/>
                <a:cs typeface="B Nazanin" panose="00000400000000000000" pitchFamily="2" charset="-78"/>
              </a:rPr>
              <a:t> </a:t>
            </a:r>
            <a:r>
              <a:rPr lang="fa-IR" sz="2000" dirty="0" smtClean="0">
                <a:solidFill>
                  <a:schemeClr val="bg1"/>
                </a:solidFill>
                <a:latin typeface="Times New Roman" panose="02020603050405020304" pitchFamily="18" charset="0"/>
                <a:ea typeface="Times New Roman" panose="02020603050405020304" pitchFamily="18" charset="0"/>
                <a:cs typeface="B Nazanin" panose="00000400000000000000" pitchFamily="2" charset="-78"/>
              </a:rPr>
              <a:t>های</a:t>
            </a:r>
            <a:r>
              <a:rPr lang="ar-SA" sz="2000" dirty="0" smtClean="0">
                <a:solidFill>
                  <a:schemeClr val="bg1"/>
                </a:solidFill>
                <a:latin typeface="Times New Roman" panose="02020603050405020304" pitchFamily="18" charset="0"/>
                <a:ea typeface="Times New Roman" panose="02020603050405020304" pitchFamily="18" charset="0"/>
                <a:cs typeface="B Nazanin" panose="00000400000000000000" pitchFamily="2" charset="-78"/>
              </a:rPr>
              <a:t> </a:t>
            </a:r>
            <a:r>
              <a:rPr lang="en-US" sz="2000" dirty="0" smtClean="0">
                <a:solidFill>
                  <a:schemeClr val="bg1"/>
                </a:solidFill>
                <a:latin typeface="Times New Roman" panose="02020603050405020304" pitchFamily="18" charset="0"/>
                <a:ea typeface="Times New Roman" panose="02020603050405020304" pitchFamily="18" charset="0"/>
                <a:cs typeface="B Nazanin" panose="00000400000000000000" pitchFamily="2" charset="-78"/>
              </a:rPr>
              <a:t>LSTM</a:t>
            </a:r>
            <a:r>
              <a:rPr lang="ar-SA" sz="2000" dirty="0" smtClean="0">
                <a:solidFill>
                  <a:schemeClr val="bg1"/>
                </a:solidFill>
                <a:latin typeface="Times New Roman" panose="02020603050405020304" pitchFamily="18" charset="0"/>
                <a:ea typeface="Times New Roman" panose="02020603050405020304" pitchFamily="18" charset="0"/>
                <a:cs typeface="B Nazanin" panose="00000400000000000000" pitchFamily="2" charset="-78"/>
              </a:rPr>
              <a:t> </a:t>
            </a:r>
            <a:r>
              <a:rPr lang="ar-SA" sz="2000" dirty="0">
                <a:solidFill>
                  <a:schemeClr val="bg1"/>
                </a:solidFill>
                <a:latin typeface="Times New Roman" panose="02020603050405020304" pitchFamily="18" charset="0"/>
                <a:ea typeface="Times New Roman" panose="02020603050405020304" pitchFamily="18" charset="0"/>
                <a:cs typeface="B Nazanin" panose="00000400000000000000" pitchFamily="2" charset="-78"/>
              </a:rPr>
              <a:t>را قادر می­سازد تا کل توالی داده ها (به عنوان مثال سری های زمانی) را بدون ارزیابی هر نقطه در دنباله به طور مستقل پردازش کنند و اطلاعات مفیدی در مورد داده های قبلی در توالی برای کمک به پردازش نقاط داده جدید ارائه کنند. </a:t>
            </a:r>
            <a:endParaRPr lang="fa-IR" sz="2000" dirty="0" smtClean="0">
              <a:solidFill>
                <a:schemeClr val="bg1"/>
              </a:solidFill>
              <a:latin typeface="Times New Roman" panose="02020603050405020304" pitchFamily="18" charset="0"/>
              <a:ea typeface="Times New Roman" panose="02020603050405020304" pitchFamily="18" charset="0"/>
              <a:cs typeface="B Nazanin" panose="00000400000000000000" pitchFamily="2" charset="-78"/>
            </a:endParaRPr>
          </a:p>
        </p:txBody>
      </p:sp>
      <p:sp>
        <p:nvSpPr>
          <p:cNvPr id="7" name="Rectangle 6"/>
          <p:cNvSpPr/>
          <p:nvPr/>
        </p:nvSpPr>
        <p:spPr>
          <a:xfrm>
            <a:off x="9797643" y="297934"/>
            <a:ext cx="1711686" cy="369332"/>
          </a:xfrm>
          <a:prstGeom prst="rect">
            <a:avLst/>
          </a:prstGeom>
        </p:spPr>
        <p:txBody>
          <a:bodyPr wrap="none">
            <a:spAutoFit/>
          </a:bodyPr>
          <a:lstStyle/>
          <a:p>
            <a:pPr marR="180340" algn="ctr" rtl="1">
              <a:spcAft>
                <a:spcPts val="1200"/>
              </a:spcAft>
            </a:pPr>
            <a:r>
              <a:rPr lang="ar-SA" dirty="0">
                <a:solidFill>
                  <a:srgbClr val="FF0000"/>
                </a:solidFill>
                <a:cs typeface="B Titr" panose="00000700000000000000" pitchFamily="2" charset="-78"/>
              </a:rPr>
              <a:t>راهکار پیشنهادی</a:t>
            </a:r>
            <a:endParaRPr lang="en-US" sz="1200" dirty="0">
              <a:solidFill>
                <a:srgbClr val="FF0000"/>
              </a:solidFill>
              <a:latin typeface="Times New Roman" panose="02020603050405020304" pitchFamily="18" charset="0"/>
              <a:ea typeface="Times New Roman" panose="02020603050405020304" pitchFamily="18" charset="0"/>
              <a:cs typeface="B Titr" panose="00000700000000000000" pitchFamily="2" charset="-78"/>
            </a:endParaRPr>
          </a:p>
        </p:txBody>
      </p:sp>
      <p:sp>
        <p:nvSpPr>
          <p:cNvPr id="2" name="Rectangle 1"/>
          <p:cNvSpPr/>
          <p:nvPr/>
        </p:nvSpPr>
        <p:spPr>
          <a:xfrm>
            <a:off x="7287490" y="5610971"/>
            <a:ext cx="4455067" cy="655564"/>
          </a:xfrm>
          <a:prstGeom prst="rect">
            <a:avLst/>
          </a:prstGeom>
        </p:spPr>
        <p:txBody>
          <a:bodyPr wrap="none">
            <a:spAutoFit/>
          </a:bodyPr>
          <a:lstStyle/>
          <a:p>
            <a:pPr algn="just" rtl="1">
              <a:lnSpc>
                <a:spcPct val="170000"/>
              </a:lnSpc>
            </a:pPr>
            <a:r>
              <a:rPr lang="ar-SA" sz="2400" dirty="0">
                <a:solidFill>
                  <a:srgbClr val="FF0000"/>
                </a:solidFill>
                <a:cs typeface="B Nazanin" panose="00000400000000000000" pitchFamily="2" charset="-78"/>
              </a:rPr>
              <a:t>عدم وجود رابطه بین دو متغیر، برابر صفر است</a:t>
            </a:r>
            <a:endParaRPr lang="fa-IR" sz="2400" dirty="0">
              <a:solidFill>
                <a:srgbClr val="FF0000"/>
              </a:solidFill>
              <a:cs typeface="B Nazanin" panose="00000400000000000000" pitchFamily="2" charset="-78"/>
            </a:endParaRPr>
          </a:p>
        </p:txBody>
      </p:sp>
    </p:spTree>
    <p:extLst>
      <p:ext uri="{BB962C8B-B14F-4D97-AF65-F5344CB8AC3E}">
        <p14:creationId xmlns:p14="http://schemas.microsoft.com/office/powerpoint/2010/main" val="1411716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35286" y="215219"/>
            <a:ext cx="2296886" cy="941161"/>
          </a:xfrm>
        </p:spPr>
        <p:txBody>
          <a:bodyPr>
            <a:noAutofit/>
          </a:bodyPr>
          <a:lstStyle/>
          <a:p>
            <a:pPr algn="ctr" rtl="1"/>
            <a:r>
              <a:rPr lang="fa-IR" sz="2400" b="1" dirty="0">
                <a:solidFill>
                  <a:srgbClr val="FF0000"/>
                </a:solidFill>
                <a:cs typeface="B Titr" panose="00000700000000000000" pitchFamily="2" charset="-78"/>
              </a:rPr>
              <a:t>بيان مسئله </a:t>
            </a:r>
            <a:endParaRPr lang="fa-IR" sz="2400" dirty="0">
              <a:solidFill>
                <a:srgbClr val="FF0000"/>
              </a:solidFill>
              <a:cs typeface="B Titr" panose="00000700000000000000" pitchFamily="2" charset="-78"/>
            </a:endParaRPr>
          </a:p>
        </p:txBody>
      </p:sp>
      <p:sp>
        <p:nvSpPr>
          <p:cNvPr id="3" name="Content Placeholder 2"/>
          <p:cNvSpPr>
            <a:spLocks noGrp="1"/>
          </p:cNvSpPr>
          <p:nvPr>
            <p:ph idx="1"/>
          </p:nvPr>
        </p:nvSpPr>
        <p:spPr>
          <a:xfrm>
            <a:off x="1004189" y="966576"/>
            <a:ext cx="8912772" cy="3615267"/>
          </a:xfrm>
        </p:spPr>
        <p:txBody>
          <a:bodyPr>
            <a:normAutofit fontScale="92500" lnSpcReduction="10000"/>
          </a:bodyPr>
          <a:lstStyle/>
          <a:p>
            <a:pPr algn="just" rtl="1">
              <a:lnSpc>
                <a:spcPct val="150000"/>
              </a:lnSpc>
            </a:pPr>
            <a:r>
              <a:rPr lang="ar-SA" sz="2000" dirty="0">
                <a:solidFill>
                  <a:schemeClr val="bg1"/>
                </a:solidFill>
                <a:cs typeface="B Nazanin" panose="00000400000000000000" pitchFamily="2" charset="-78"/>
              </a:rPr>
              <a:t>اینترنت اشیا </a:t>
            </a:r>
            <a:r>
              <a:rPr lang="ar-SA" sz="2000" dirty="0" smtClean="0">
                <a:solidFill>
                  <a:schemeClr val="bg1"/>
                </a:solidFill>
                <a:cs typeface="B Nazanin" panose="00000400000000000000" pitchFamily="2" charset="-78"/>
              </a:rPr>
              <a:t>امکان </a:t>
            </a:r>
            <a:r>
              <a:rPr lang="ar-SA" sz="2000" dirty="0">
                <a:solidFill>
                  <a:schemeClr val="bg1"/>
                </a:solidFill>
                <a:cs typeface="B Nazanin" panose="00000400000000000000" pitchFamily="2" charset="-78"/>
              </a:rPr>
              <a:t>اتصال مردم به اشیا و ساختارهای هوشمند فیزیکی را فراهم </a:t>
            </a:r>
            <a:r>
              <a:rPr lang="ar-SA" sz="2000" dirty="0" smtClean="0">
                <a:solidFill>
                  <a:schemeClr val="bg1"/>
                </a:solidFill>
                <a:cs typeface="B Nazanin" panose="00000400000000000000" pitchFamily="2" charset="-78"/>
              </a:rPr>
              <a:t>کرده</a:t>
            </a:r>
            <a:r>
              <a:rPr lang="fa-IR" sz="2000" dirty="0" smtClean="0">
                <a:solidFill>
                  <a:schemeClr val="bg1"/>
                </a:solidFill>
                <a:cs typeface="B Nazanin" panose="00000400000000000000" pitchFamily="2" charset="-78"/>
              </a:rPr>
              <a:t> است</a:t>
            </a:r>
            <a:endParaRPr lang="en-US" sz="2000" dirty="0">
              <a:solidFill>
                <a:schemeClr val="bg1"/>
              </a:solidFill>
              <a:cs typeface="B Nazanin" panose="00000400000000000000" pitchFamily="2" charset="-78"/>
            </a:endParaRPr>
          </a:p>
          <a:p>
            <a:pPr algn="just" rtl="1">
              <a:lnSpc>
                <a:spcPct val="150000"/>
              </a:lnSpc>
            </a:pPr>
            <a:r>
              <a:rPr lang="ar-SA" sz="2000" dirty="0" smtClean="0">
                <a:solidFill>
                  <a:schemeClr val="bg1"/>
                </a:solidFill>
                <a:cs typeface="B Nazanin" panose="00000400000000000000" pitchFamily="2" charset="-78"/>
              </a:rPr>
              <a:t>اینترنت اشیا روند </a:t>
            </a:r>
            <a:r>
              <a:rPr lang="ar-SA" sz="2000" dirty="0">
                <a:solidFill>
                  <a:schemeClr val="bg1"/>
                </a:solidFill>
                <a:cs typeface="B Nazanin" panose="00000400000000000000" pitchFamily="2" charset="-78"/>
              </a:rPr>
              <a:t>دیجیتالی شدن دنیای فیزیکی را تسهیل </a:t>
            </a:r>
            <a:r>
              <a:rPr lang="ar-SA" sz="2000" dirty="0" smtClean="0">
                <a:solidFill>
                  <a:schemeClr val="bg1"/>
                </a:solidFill>
                <a:cs typeface="B Nazanin" panose="00000400000000000000" pitchFamily="2" charset="-78"/>
              </a:rPr>
              <a:t>می‌کند</a:t>
            </a:r>
            <a:endParaRPr lang="fa-IR" sz="2000" dirty="0" smtClean="0">
              <a:solidFill>
                <a:schemeClr val="bg1"/>
              </a:solidFill>
              <a:cs typeface="B Nazanin" panose="00000400000000000000" pitchFamily="2" charset="-78"/>
            </a:endParaRPr>
          </a:p>
          <a:p>
            <a:pPr algn="just" rtl="1">
              <a:lnSpc>
                <a:spcPct val="150000"/>
              </a:lnSpc>
            </a:pPr>
            <a:r>
              <a:rPr lang="ar-SA" sz="2000" dirty="0">
                <a:solidFill>
                  <a:schemeClr val="bg1"/>
                </a:solidFill>
                <a:cs typeface="B Nazanin" panose="00000400000000000000" pitchFamily="2" charset="-78"/>
              </a:rPr>
              <a:t>با رشد دستگاه‌های اینترنت </a:t>
            </a:r>
            <a:r>
              <a:rPr lang="ar-SA" sz="2000" dirty="0" smtClean="0">
                <a:solidFill>
                  <a:schemeClr val="bg1"/>
                </a:solidFill>
                <a:cs typeface="B Nazanin" panose="00000400000000000000" pitchFamily="2" charset="-78"/>
              </a:rPr>
              <a:t>اشیا، </a:t>
            </a:r>
            <a:r>
              <a:rPr lang="ar-SA" sz="2000" dirty="0">
                <a:solidFill>
                  <a:schemeClr val="bg1"/>
                </a:solidFill>
                <a:cs typeface="B Nazanin" panose="00000400000000000000" pitchFamily="2" charset="-78"/>
              </a:rPr>
              <a:t>انتظار برای پایداری و تأخیر پایینتر این ساختارها بیشتر از همیشه شده </a:t>
            </a:r>
            <a:r>
              <a:rPr lang="ar-SA" sz="2000" dirty="0" smtClean="0">
                <a:solidFill>
                  <a:schemeClr val="bg1"/>
                </a:solidFill>
                <a:cs typeface="B Nazanin" panose="00000400000000000000" pitchFamily="2" charset="-78"/>
              </a:rPr>
              <a:t>است</a:t>
            </a:r>
            <a:endParaRPr lang="fa-IR" sz="2000" dirty="0" smtClean="0">
              <a:solidFill>
                <a:schemeClr val="bg1"/>
              </a:solidFill>
              <a:cs typeface="B Nazanin" panose="00000400000000000000" pitchFamily="2" charset="-78"/>
            </a:endParaRPr>
          </a:p>
          <a:p>
            <a:pPr algn="just" rtl="1">
              <a:lnSpc>
                <a:spcPct val="150000"/>
              </a:lnSpc>
            </a:pPr>
            <a:r>
              <a:rPr lang="ar-SA" sz="2000" dirty="0">
                <a:solidFill>
                  <a:schemeClr val="bg1"/>
                </a:solidFill>
                <a:cs typeface="B Nazanin" panose="00000400000000000000" pitchFamily="2" charset="-78"/>
              </a:rPr>
              <a:t>رایانش ابری، به عنوان فعال کننده اصلی اینترنت اشیا شناخته شده است و </a:t>
            </a:r>
            <a:r>
              <a:rPr lang="ar-SA" sz="2000" dirty="0" smtClean="0">
                <a:solidFill>
                  <a:schemeClr val="bg1"/>
                </a:solidFill>
                <a:cs typeface="B Nazanin" panose="00000400000000000000" pitchFamily="2" charset="-78"/>
              </a:rPr>
              <a:t>داده‌ها</a:t>
            </a:r>
            <a:r>
              <a:rPr lang="fa-IR" sz="2000" dirty="0" smtClean="0">
                <a:solidFill>
                  <a:schemeClr val="bg1"/>
                </a:solidFill>
                <a:cs typeface="B Nazanin" panose="00000400000000000000" pitchFamily="2" charset="-78"/>
              </a:rPr>
              <a:t>ی</a:t>
            </a:r>
            <a:r>
              <a:rPr lang="ar-SA" sz="2000" dirty="0" smtClean="0">
                <a:solidFill>
                  <a:schemeClr val="bg1"/>
                </a:solidFill>
                <a:cs typeface="B Nazanin" panose="00000400000000000000" pitchFamily="2" charset="-78"/>
              </a:rPr>
              <a:t> تولید </a:t>
            </a:r>
            <a:r>
              <a:rPr lang="ar-SA" sz="2000" dirty="0">
                <a:solidFill>
                  <a:schemeClr val="bg1"/>
                </a:solidFill>
                <a:cs typeface="B Nazanin" panose="00000400000000000000" pitchFamily="2" charset="-78"/>
              </a:rPr>
              <a:t>شده </a:t>
            </a:r>
            <a:r>
              <a:rPr lang="ar-SA" sz="2000" dirty="0" smtClean="0">
                <a:solidFill>
                  <a:schemeClr val="bg1"/>
                </a:solidFill>
                <a:cs typeface="B Nazanin" panose="00000400000000000000" pitchFamily="2" charset="-78"/>
              </a:rPr>
              <a:t>را </a:t>
            </a:r>
            <a:r>
              <a:rPr lang="ar-SA" sz="2000" dirty="0">
                <a:solidFill>
                  <a:schemeClr val="bg1"/>
                </a:solidFill>
                <a:cs typeface="B Nazanin" panose="00000400000000000000" pitchFamily="2" charset="-78"/>
              </a:rPr>
              <a:t>ذخیره و پردازش می </a:t>
            </a:r>
            <a:r>
              <a:rPr lang="ar-SA" sz="2000" dirty="0" smtClean="0">
                <a:solidFill>
                  <a:schemeClr val="bg1"/>
                </a:solidFill>
                <a:cs typeface="B Nazanin" panose="00000400000000000000" pitchFamily="2" charset="-78"/>
              </a:rPr>
              <a:t>کند.</a:t>
            </a:r>
            <a:r>
              <a:rPr lang="fa-IR" sz="2000" dirty="0" smtClean="0">
                <a:solidFill>
                  <a:schemeClr val="bg1"/>
                </a:solidFill>
                <a:cs typeface="B Nazanin" panose="00000400000000000000" pitchFamily="2" charset="-78"/>
              </a:rPr>
              <a:t>که با</a:t>
            </a:r>
            <a:r>
              <a:rPr lang="ar-SA" sz="2000" dirty="0" smtClean="0">
                <a:solidFill>
                  <a:schemeClr val="bg1"/>
                </a:solidFill>
                <a:cs typeface="B Nazanin" panose="00000400000000000000" pitchFamily="2" charset="-78"/>
              </a:rPr>
              <a:t> </a:t>
            </a:r>
            <a:r>
              <a:rPr lang="ar-SA" sz="2000" dirty="0">
                <a:solidFill>
                  <a:schemeClr val="bg1"/>
                </a:solidFill>
                <a:cs typeface="B Nazanin" panose="00000400000000000000" pitchFamily="2" charset="-78"/>
              </a:rPr>
              <a:t>قابلیت </a:t>
            </a:r>
            <a:r>
              <a:rPr lang="ar-SA" sz="2000" dirty="0" smtClean="0">
                <a:solidFill>
                  <a:schemeClr val="bg1"/>
                </a:solidFill>
                <a:cs typeface="B Nazanin" panose="00000400000000000000" pitchFamily="2" charset="-78"/>
              </a:rPr>
              <a:t>محاسباتی</a:t>
            </a:r>
            <a:r>
              <a:rPr lang="fa-IR" sz="2000" dirty="0" smtClean="0">
                <a:solidFill>
                  <a:schemeClr val="bg1"/>
                </a:solidFill>
                <a:cs typeface="B Nazanin" panose="00000400000000000000" pitchFamily="2" charset="-78"/>
              </a:rPr>
              <a:t> و</a:t>
            </a:r>
            <a:r>
              <a:rPr lang="ar-SA" sz="2000" dirty="0" smtClean="0">
                <a:solidFill>
                  <a:schemeClr val="bg1"/>
                </a:solidFill>
                <a:cs typeface="B Nazanin" panose="00000400000000000000" pitchFamily="2" charset="-78"/>
              </a:rPr>
              <a:t> ذخیره‌سازی </a:t>
            </a:r>
            <a:r>
              <a:rPr lang="ar-SA" sz="2000" dirty="0">
                <a:solidFill>
                  <a:schemeClr val="bg1"/>
                </a:solidFill>
                <a:cs typeface="B Nazanin" panose="00000400000000000000" pitchFamily="2" charset="-78"/>
              </a:rPr>
              <a:t>پیشرفته، امنیت و </a:t>
            </a:r>
            <a:r>
              <a:rPr lang="ar-SA" sz="2000" dirty="0" smtClean="0">
                <a:solidFill>
                  <a:schemeClr val="bg1"/>
                </a:solidFill>
                <a:cs typeface="B Nazanin" panose="00000400000000000000" pitchFamily="2" charset="-78"/>
              </a:rPr>
              <a:t>اطمینان را </a:t>
            </a:r>
            <a:r>
              <a:rPr lang="ar-SA" sz="2000" dirty="0">
                <a:solidFill>
                  <a:schemeClr val="bg1"/>
                </a:solidFill>
                <a:cs typeface="B Nazanin" panose="00000400000000000000" pitchFamily="2" charset="-78"/>
              </a:rPr>
              <a:t>تضمین می </a:t>
            </a:r>
            <a:r>
              <a:rPr lang="ar-SA" sz="2000" dirty="0" smtClean="0">
                <a:solidFill>
                  <a:schemeClr val="bg1"/>
                </a:solidFill>
                <a:cs typeface="B Nazanin" panose="00000400000000000000" pitchFamily="2" charset="-78"/>
              </a:rPr>
              <a:t>کند</a:t>
            </a:r>
            <a:endParaRPr lang="fa-IR" sz="2000" dirty="0" smtClean="0">
              <a:solidFill>
                <a:schemeClr val="bg1"/>
              </a:solidFill>
              <a:cs typeface="B Nazanin" panose="00000400000000000000" pitchFamily="2" charset="-78"/>
            </a:endParaRPr>
          </a:p>
          <a:p>
            <a:pPr algn="just" rtl="1">
              <a:lnSpc>
                <a:spcPct val="150000"/>
              </a:lnSpc>
            </a:pPr>
            <a:r>
              <a:rPr lang="ar-SA" sz="2000" dirty="0">
                <a:solidFill>
                  <a:schemeClr val="bg1"/>
                </a:solidFill>
                <a:cs typeface="B Nazanin" panose="00000400000000000000" pitchFamily="2" charset="-78"/>
              </a:rPr>
              <a:t>رایانش ابری معمولاً در فاصله فیزیکی طولانی از دستگاه‌های اینترنت اشیا قرار دارند و تأخیر زیاد ناشی از فواصل طولانی </a:t>
            </a:r>
            <a:r>
              <a:rPr lang="ar-SA" sz="2000" dirty="0" smtClean="0">
                <a:solidFill>
                  <a:schemeClr val="bg1"/>
                </a:solidFill>
                <a:cs typeface="B Nazanin" panose="00000400000000000000" pitchFamily="2" charset="-78"/>
              </a:rPr>
              <a:t>نمی‌تواند نیازهای </a:t>
            </a:r>
            <a:r>
              <a:rPr lang="ar-SA" sz="2000" dirty="0">
                <a:solidFill>
                  <a:schemeClr val="bg1"/>
                </a:solidFill>
                <a:cs typeface="B Nazanin" panose="00000400000000000000" pitchFamily="2" charset="-78"/>
              </a:rPr>
              <a:t>مربوط به برنامه‌های اینترنت اشیاء با نیازهای پردازش آنی را برآورده </a:t>
            </a:r>
            <a:r>
              <a:rPr lang="ar-SA" sz="2000" dirty="0" smtClean="0">
                <a:solidFill>
                  <a:schemeClr val="bg1"/>
                </a:solidFill>
                <a:cs typeface="B Nazanin" panose="00000400000000000000" pitchFamily="2" charset="-78"/>
              </a:rPr>
              <a:t>کند</a:t>
            </a:r>
            <a:r>
              <a:rPr lang="en-US" dirty="0">
                <a:solidFill>
                  <a:schemeClr val="bg1"/>
                </a:solidFill>
              </a:rPr>
              <a:t> [1]</a:t>
            </a:r>
            <a:r>
              <a:rPr lang="ar-SA" dirty="0">
                <a:solidFill>
                  <a:schemeClr val="bg1"/>
                </a:solidFill>
              </a:rPr>
              <a:t>.</a:t>
            </a:r>
            <a:endParaRPr lang="fa-IR" sz="2000" dirty="0">
              <a:solidFill>
                <a:schemeClr val="bg1"/>
              </a:solidFill>
              <a:cs typeface="B Nazanin" panose="00000400000000000000" pitchFamily="2" charset="-78"/>
            </a:endParaRPr>
          </a:p>
        </p:txBody>
      </p:sp>
    </p:spTree>
    <p:extLst>
      <p:ext uri="{BB962C8B-B14F-4D97-AF65-F5344CB8AC3E}">
        <p14:creationId xmlns:p14="http://schemas.microsoft.com/office/powerpoint/2010/main" val="5481563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078921" y="838811"/>
            <a:ext cx="10124210" cy="2169825"/>
          </a:xfrm>
          <a:prstGeom prst="rect">
            <a:avLst/>
          </a:prstGeom>
        </p:spPr>
        <p:txBody>
          <a:bodyPr wrap="square">
            <a:spAutoFit/>
          </a:bodyPr>
          <a:lstStyle/>
          <a:p>
            <a:pPr algn="r" rtl="1">
              <a:lnSpc>
                <a:spcPct val="150000"/>
              </a:lnSpc>
            </a:pPr>
            <a:r>
              <a:rPr lang="ar-SA" dirty="0" smtClean="0">
                <a:solidFill>
                  <a:schemeClr val="bg1"/>
                </a:solidFill>
                <a:cs typeface="B Nazanin" panose="00000400000000000000" pitchFamily="2" charset="-78"/>
              </a:rPr>
              <a:t>بر اساس این الگوریتم، در سطح پایه، خروجی یک </a:t>
            </a:r>
            <a:r>
              <a:rPr lang="en-US" dirty="0" smtClean="0">
                <a:solidFill>
                  <a:schemeClr val="bg1"/>
                </a:solidFill>
                <a:cs typeface="B Nazanin" panose="00000400000000000000" pitchFamily="2" charset="-78"/>
              </a:rPr>
              <a:t>LSTM</a:t>
            </a:r>
            <a:r>
              <a:rPr lang="ar-SA" dirty="0" smtClean="0">
                <a:solidFill>
                  <a:schemeClr val="bg1"/>
                </a:solidFill>
                <a:cs typeface="B Nazanin" panose="00000400000000000000" pitchFamily="2" charset="-78"/>
              </a:rPr>
              <a:t> در یک نقطه زمانی خاص به سه چیز وابسته است:</a:t>
            </a:r>
            <a:endParaRPr lang="en-US" dirty="0" smtClean="0">
              <a:solidFill>
                <a:schemeClr val="bg1"/>
              </a:solidFill>
              <a:cs typeface="B Nazanin" panose="00000400000000000000" pitchFamily="2" charset="-78"/>
            </a:endParaRPr>
          </a:p>
          <a:p>
            <a:pPr marL="742950" lvl="1" indent="-285750" algn="r" rtl="1">
              <a:lnSpc>
                <a:spcPct val="150000"/>
              </a:lnSpc>
              <a:buFont typeface="Arial" panose="020B0604020202020204" pitchFamily="34" charset="0"/>
              <a:buChar char="•"/>
            </a:pPr>
            <a:r>
              <a:rPr lang="ar-SA" dirty="0" smtClean="0">
                <a:solidFill>
                  <a:schemeClr val="bg1"/>
                </a:solidFill>
                <a:cs typeface="B Nazanin" panose="00000400000000000000" pitchFamily="2" charset="-78"/>
              </a:rPr>
              <a:t>حافظه </a:t>
            </a:r>
            <a:r>
              <a:rPr lang="ar-SA" dirty="0" smtClean="0">
                <a:solidFill>
                  <a:schemeClr val="bg1"/>
                </a:solidFill>
                <a:cs typeface="B Nazanin" panose="00000400000000000000" pitchFamily="2" charset="-78"/>
              </a:rPr>
              <a:t>بلند</a:t>
            </a:r>
            <a:r>
              <a:rPr lang="en-US" dirty="0" smtClean="0">
                <a:solidFill>
                  <a:schemeClr val="bg1"/>
                </a:solidFill>
                <a:cs typeface="B Nazanin" panose="00000400000000000000" pitchFamily="2" charset="-78"/>
              </a:rPr>
              <a:t> </a:t>
            </a:r>
            <a:r>
              <a:rPr lang="ar-SA" dirty="0" smtClean="0">
                <a:solidFill>
                  <a:schemeClr val="bg1"/>
                </a:solidFill>
                <a:cs typeface="B Nazanin" panose="00000400000000000000" pitchFamily="2" charset="-78"/>
              </a:rPr>
              <a:t>مدت </a:t>
            </a:r>
            <a:r>
              <a:rPr lang="ar-SA" dirty="0">
                <a:solidFill>
                  <a:schemeClr val="bg1"/>
                </a:solidFill>
                <a:cs typeface="B Nazanin" panose="00000400000000000000" pitchFamily="2" charset="-78"/>
              </a:rPr>
              <a:t>فعلی شبکه - که به صورت وضعیت سلولی شناخته می شود</a:t>
            </a:r>
            <a:endParaRPr lang="en-US" dirty="0">
              <a:solidFill>
                <a:schemeClr val="bg1"/>
              </a:solidFill>
              <a:cs typeface="B Nazanin" panose="00000400000000000000" pitchFamily="2" charset="-78"/>
            </a:endParaRPr>
          </a:p>
          <a:p>
            <a:pPr marL="742950" lvl="1" indent="-285750" algn="r" rtl="1">
              <a:lnSpc>
                <a:spcPct val="150000"/>
              </a:lnSpc>
              <a:buFont typeface="Arial" panose="020B0604020202020204" pitchFamily="34" charset="0"/>
              <a:buChar char="•"/>
            </a:pPr>
            <a:r>
              <a:rPr lang="ar-SA" dirty="0">
                <a:solidFill>
                  <a:schemeClr val="bg1"/>
                </a:solidFill>
                <a:cs typeface="B Nazanin" panose="00000400000000000000" pitchFamily="2" charset="-78"/>
              </a:rPr>
              <a:t>خروجی در نقطه قبلی در زمان - به صورت حالت پنهان قبلی شناخته می شود</a:t>
            </a:r>
            <a:endParaRPr lang="en-US" dirty="0">
              <a:solidFill>
                <a:schemeClr val="bg1"/>
              </a:solidFill>
              <a:cs typeface="B Nazanin" panose="00000400000000000000" pitchFamily="2" charset="-78"/>
            </a:endParaRPr>
          </a:p>
          <a:p>
            <a:pPr marL="742950" lvl="1" indent="-285750" algn="r" rtl="1">
              <a:lnSpc>
                <a:spcPct val="150000"/>
              </a:lnSpc>
              <a:buFont typeface="Arial" panose="020B0604020202020204" pitchFamily="34" charset="0"/>
              <a:buChar char="•"/>
            </a:pPr>
            <a:r>
              <a:rPr lang="ar-SA" dirty="0">
                <a:solidFill>
                  <a:schemeClr val="bg1"/>
                </a:solidFill>
                <a:cs typeface="B Nazanin" panose="00000400000000000000" pitchFamily="2" charset="-78"/>
              </a:rPr>
              <a:t>داده های ورودی در مرحله زمانی فعلی</a:t>
            </a:r>
            <a:endParaRPr lang="en-US" dirty="0">
              <a:solidFill>
                <a:schemeClr val="bg1"/>
              </a:solidFill>
              <a:cs typeface="B Nazanin" panose="00000400000000000000" pitchFamily="2" charset="-78"/>
            </a:endParaRPr>
          </a:p>
          <a:p>
            <a:pPr algn="r" rtl="1">
              <a:lnSpc>
                <a:spcPct val="150000"/>
              </a:lnSpc>
            </a:pPr>
            <a:r>
              <a:rPr lang="ar-SA" dirty="0">
                <a:solidFill>
                  <a:schemeClr val="bg1"/>
                </a:solidFill>
                <a:cs typeface="B Nazanin" panose="00000400000000000000" pitchFamily="2" charset="-78"/>
              </a:rPr>
              <a:t>سه دروازه در یک </a:t>
            </a:r>
            <a:r>
              <a:rPr lang="en-US" dirty="0">
                <a:solidFill>
                  <a:schemeClr val="bg1"/>
                </a:solidFill>
                <a:cs typeface="B Nazanin" panose="00000400000000000000" pitchFamily="2" charset="-78"/>
              </a:rPr>
              <a:t>LSTM</a:t>
            </a:r>
            <a:r>
              <a:rPr lang="ar-SA" dirty="0">
                <a:solidFill>
                  <a:schemeClr val="bg1"/>
                </a:solidFill>
                <a:cs typeface="B Nazanin" panose="00000400000000000000" pitchFamily="2" charset="-78"/>
              </a:rPr>
              <a:t> معمولی وجود دارد. گیت فراموشی، گیت ورودی و گیت خروجی. </a:t>
            </a:r>
            <a:endParaRPr lang="fa-IR" dirty="0">
              <a:solidFill>
                <a:schemeClr val="bg1"/>
              </a:solidFill>
              <a:cs typeface="B Nazanin" panose="00000400000000000000" pitchFamily="2" charset="-78"/>
            </a:endParaRPr>
          </a:p>
        </p:txBody>
      </p:sp>
      <p:sp>
        <p:nvSpPr>
          <p:cNvPr id="4" name="Rectangle 3"/>
          <p:cNvSpPr/>
          <p:nvPr/>
        </p:nvSpPr>
        <p:spPr>
          <a:xfrm>
            <a:off x="9797643" y="297934"/>
            <a:ext cx="1711686" cy="369332"/>
          </a:xfrm>
          <a:prstGeom prst="rect">
            <a:avLst/>
          </a:prstGeom>
        </p:spPr>
        <p:txBody>
          <a:bodyPr wrap="none">
            <a:spAutoFit/>
          </a:bodyPr>
          <a:lstStyle/>
          <a:p>
            <a:pPr marR="180340" algn="ctr" rtl="1">
              <a:spcAft>
                <a:spcPts val="1200"/>
              </a:spcAft>
            </a:pPr>
            <a:r>
              <a:rPr lang="ar-SA" dirty="0">
                <a:solidFill>
                  <a:srgbClr val="FF0000"/>
                </a:solidFill>
                <a:cs typeface="B Titr" panose="00000700000000000000" pitchFamily="2" charset="-78"/>
              </a:rPr>
              <a:t>راهکار پیشنهادی</a:t>
            </a:r>
            <a:endParaRPr lang="en-US" sz="1200" dirty="0">
              <a:solidFill>
                <a:srgbClr val="FF0000"/>
              </a:solidFill>
              <a:latin typeface="Times New Roman" panose="02020603050405020304" pitchFamily="18" charset="0"/>
              <a:ea typeface="Times New Roman" panose="02020603050405020304" pitchFamily="18" charset="0"/>
              <a:cs typeface="B Titr" panose="00000700000000000000" pitchFamily="2" charset="-78"/>
            </a:endParaRPr>
          </a:p>
        </p:txBody>
      </p:sp>
    </p:spTree>
    <p:extLst>
      <p:ext uri="{BB962C8B-B14F-4D97-AF65-F5344CB8AC3E}">
        <p14:creationId xmlns:p14="http://schemas.microsoft.com/office/powerpoint/2010/main" val="24853561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72836" y="1407157"/>
            <a:ext cx="8937336" cy="2354491"/>
          </a:xfrm>
          <a:prstGeom prst="rect">
            <a:avLst/>
          </a:prstGeom>
        </p:spPr>
        <p:txBody>
          <a:bodyPr wrap="square">
            <a:spAutoFit/>
          </a:bodyPr>
          <a:lstStyle/>
          <a:p>
            <a:pPr algn="just" rtl="1">
              <a:lnSpc>
                <a:spcPct val="150000"/>
              </a:lnSpc>
              <a:spcAft>
                <a:spcPts val="0"/>
              </a:spcAft>
            </a:pPr>
            <a:r>
              <a:rPr lang="ar-SA" dirty="0">
                <a:latin typeface="Times New Roman" panose="02020603050405020304" pitchFamily="18" charset="0"/>
                <a:ea typeface="Times New Roman" panose="02020603050405020304" pitchFamily="18" charset="0"/>
                <a:cs typeface="B Nazanin" panose="00000400000000000000" pitchFamily="2" charset="-78"/>
              </a:rPr>
              <a:t>در گیت فراموشی، تصمیم گرفته می­شود که کدام اطلاعات فعلی و قبلی در مورد پارامترهای کیفیت سرویس برای هر توصیه نگهداری شود و کدامیک به بیرون استخراج  شود.</a:t>
            </a:r>
            <a:r>
              <a:rPr lang="en-US" dirty="0">
                <a:cs typeface="B Nazanin" panose="00000400000000000000" pitchFamily="2" charset="-78"/>
              </a:rPr>
              <a:t> </a:t>
            </a:r>
            <a:r>
              <a:rPr lang="en-US" sz="1100" dirty="0">
                <a:latin typeface="Times New Roman" panose="02020603050405020304" pitchFamily="18" charset="0"/>
                <a:ea typeface="Times New Roman" panose="02020603050405020304" pitchFamily="18" charset="0"/>
                <a:cs typeface="B Nazanin" panose="00000400000000000000" pitchFamily="2" charset="-78"/>
              </a:rPr>
              <a:t>Forget </a:t>
            </a:r>
            <a:r>
              <a:rPr lang="en-US" sz="1100" dirty="0" smtClean="0">
                <a:latin typeface="Times New Roman" panose="02020603050405020304" pitchFamily="18" charset="0"/>
                <a:ea typeface="Times New Roman" panose="02020603050405020304" pitchFamily="18" charset="0"/>
                <a:cs typeface="B Nazanin" panose="00000400000000000000" pitchFamily="2" charset="-78"/>
              </a:rPr>
              <a:t>Gate</a:t>
            </a:r>
          </a:p>
          <a:p>
            <a:pPr algn="just" rtl="1">
              <a:lnSpc>
                <a:spcPct val="150000"/>
              </a:lnSpc>
            </a:pPr>
            <a:r>
              <a:rPr lang="ar-SA" dirty="0">
                <a:cs typeface="B Nazanin" panose="00000400000000000000" pitchFamily="2" charset="-78"/>
              </a:rPr>
              <a:t>در گیت ورودی، تصمیم گرفته می شود که ورودی فعلی چقدر برای حل کار ارزشمند است</a:t>
            </a:r>
            <a:r>
              <a:rPr lang="en-US" sz="1200" dirty="0">
                <a:cs typeface="B Nazanin" panose="00000400000000000000" pitchFamily="2" charset="-78"/>
              </a:rPr>
              <a:t> </a:t>
            </a:r>
            <a:r>
              <a:rPr lang="en-US" dirty="0">
                <a:cs typeface="B Nazanin" panose="00000400000000000000" pitchFamily="2" charset="-78"/>
              </a:rPr>
              <a:t>Input </a:t>
            </a:r>
            <a:r>
              <a:rPr lang="en-US" dirty="0" smtClean="0">
                <a:cs typeface="B Nazanin" panose="00000400000000000000" pitchFamily="2" charset="-78"/>
              </a:rPr>
              <a:t>Gate</a:t>
            </a:r>
            <a:endParaRPr lang="fa-IR" dirty="0" smtClean="0">
              <a:cs typeface="B Nazanin" panose="00000400000000000000" pitchFamily="2" charset="-78"/>
            </a:endParaRPr>
          </a:p>
          <a:p>
            <a:pPr algn="just" rtl="1">
              <a:lnSpc>
                <a:spcPct val="150000"/>
              </a:lnSpc>
            </a:pPr>
            <a:r>
              <a:rPr lang="ar-SA" dirty="0">
                <a:cs typeface="B Nazanin" panose="00000400000000000000" pitchFamily="2" charset="-78"/>
              </a:rPr>
              <a:t>گیت خروجی، خروجی مدل </a:t>
            </a:r>
            <a:r>
              <a:rPr lang="en-US" dirty="0">
                <a:cs typeface="B Nazanin" panose="00000400000000000000" pitchFamily="2" charset="-78"/>
              </a:rPr>
              <a:t>LSTM</a:t>
            </a:r>
            <a:r>
              <a:rPr lang="ar-SA" dirty="0">
                <a:cs typeface="B Nazanin" panose="00000400000000000000" pitchFamily="2" charset="-78"/>
              </a:rPr>
              <a:t> در حالت پنهان محاسبه می شود. بسته به کاربرد، می تواند مثلاً کلمه ای باشد که معنای جمله را تکمیل کند.</a:t>
            </a:r>
            <a:r>
              <a:rPr lang="en-US" dirty="0">
                <a:cs typeface="B Nazanin" panose="00000400000000000000" pitchFamily="2" charset="-78"/>
              </a:rPr>
              <a:t> Output </a:t>
            </a:r>
            <a:r>
              <a:rPr lang="en-US" dirty="0" smtClean="0">
                <a:cs typeface="B Nazanin" panose="00000400000000000000" pitchFamily="2" charset="-78"/>
              </a:rPr>
              <a:t>Gate</a:t>
            </a:r>
            <a:endParaRPr lang="en-US" dirty="0">
              <a:cs typeface="B Nazanin" panose="00000400000000000000" pitchFamily="2" charset="-78"/>
            </a:endParaRPr>
          </a:p>
          <a:p>
            <a:pPr>
              <a:spcAft>
                <a:spcPts val="0"/>
              </a:spcAft>
            </a:pPr>
            <a:endParaRPr lang="en-US" sz="1200" dirty="0">
              <a:effectLst/>
              <a:latin typeface="Times New Roman" panose="02020603050405020304" pitchFamily="18" charset="0"/>
              <a:ea typeface="Times New Roman" panose="02020603050405020304" pitchFamily="18" charset="0"/>
            </a:endParaRPr>
          </a:p>
        </p:txBody>
      </p:sp>
      <p:sp>
        <p:nvSpPr>
          <p:cNvPr id="3" name="Rectangle 2"/>
          <p:cNvSpPr/>
          <p:nvPr/>
        </p:nvSpPr>
        <p:spPr>
          <a:xfrm>
            <a:off x="9797643" y="297934"/>
            <a:ext cx="1711686" cy="369332"/>
          </a:xfrm>
          <a:prstGeom prst="rect">
            <a:avLst/>
          </a:prstGeom>
        </p:spPr>
        <p:txBody>
          <a:bodyPr wrap="none">
            <a:spAutoFit/>
          </a:bodyPr>
          <a:lstStyle/>
          <a:p>
            <a:pPr marR="180340" algn="ctr" rtl="1">
              <a:spcAft>
                <a:spcPts val="1200"/>
              </a:spcAft>
            </a:pPr>
            <a:r>
              <a:rPr lang="ar-SA" dirty="0">
                <a:solidFill>
                  <a:srgbClr val="FF0000"/>
                </a:solidFill>
                <a:cs typeface="B Titr" panose="00000700000000000000" pitchFamily="2" charset="-78"/>
              </a:rPr>
              <a:t>راهکار پیشنهادی</a:t>
            </a:r>
            <a:endParaRPr lang="en-US" sz="1200" dirty="0">
              <a:solidFill>
                <a:srgbClr val="FF0000"/>
              </a:solidFill>
              <a:latin typeface="Times New Roman" panose="02020603050405020304" pitchFamily="18" charset="0"/>
              <a:ea typeface="Times New Roman" panose="02020603050405020304" pitchFamily="18" charset="0"/>
              <a:cs typeface="B Titr" panose="00000700000000000000" pitchFamily="2" charset="-78"/>
            </a:endParaRPr>
          </a:p>
        </p:txBody>
      </p:sp>
    </p:spTree>
    <p:extLst>
      <p:ext uri="{BB962C8B-B14F-4D97-AF65-F5344CB8AC3E}">
        <p14:creationId xmlns:p14="http://schemas.microsoft.com/office/powerpoint/2010/main" val="9376700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3244" y="15614"/>
            <a:ext cx="10972800" cy="822422"/>
          </a:xfrm>
        </p:spPr>
        <p:txBody>
          <a:bodyPr>
            <a:normAutofit/>
          </a:bodyPr>
          <a:lstStyle/>
          <a:p>
            <a:pPr algn="just" rtl="1"/>
            <a:r>
              <a:rPr lang="ar-SA" sz="2400" dirty="0" smtClean="0">
                <a:solidFill>
                  <a:srgbClr val="FF0000"/>
                </a:solidFill>
                <a:cs typeface="B Titr" panose="00000700000000000000" pitchFamily="2" charset="-78"/>
              </a:rPr>
              <a:t>رویکردهای </a:t>
            </a:r>
            <a:r>
              <a:rPr lang="ar-SA" sz="2400" dirty="0">
                <a:solidFill>
                  <a:srgbClr val="FF0000"/>
                </a:solidFill>
                <a:cs typeface="B Titr" panose="00000700000000000000" pitchFamily="2" charset="-78"/>
              </a:rPr>
              <a:t>بررسی شده، به همراه مزایا و معایب </a:t>
            </a:r>
            <a:r>
              <a:rPr lang="ar-SA" sz="2400" dirty="0" smtClean="0">
                <a:solidFill>
                  <a:srgbClr val="FF0000"/>
                </a:solidFill>
                <a:cs typeface="B Titr" panose="00000700000000000000" pitchFamily="2" charset="-78"/>
              </a:rPr>
              <a:t>موجود</a:t>
            </a:r>
            <a:endParaRPr lang="fa-IR" sz="2400" dirty="0">
              <a:solidFill>
                <a:srgbClr val="FF000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554626902"/>
              </p:ext>
            </p:extLst>
          </p:nvPr>
        </p:nvGraphicFramePr>
        <p:xfrm>
          <a:off x="181760" y="838036"/>
          <a:ext cx="11974284" cy="6040432"/>
        </p:xfrm>
        <a:graphic>
          <a:graphicData uri="http://schemas.openxmlformats.org/drawingml/2006/table">
            <a:tbl>
              <a:tblPr rtl="1" firstRow="1" firstCol="1" bandRow="1">
                <a:tableStyleId>{5C22544A-7EE6-4342-B048-85BDC9FD1C3A}</a:tableStyleId>
              </a:tblPr>
              <a:tblGrid>
                <a:gridCol w="1567543">
                  <a:extLst>
                    <a:ext uri="{9D8B030D-6E8A-4147-A177-3AD203B41FA5}">
                      <a16:colId xmlns:a16="http://schemas.microsoft.com/office/drawing/2014/main" val="3872895552"/>
                    </a:ext>
                  </a:extLst>
                </a:gridCol>
                <a:gridCol w="6595357">
                  <a:extLst>
                    <a:ext uri="{9D8B030D-6E8A-4147-A177-3AD203B41FA5}">
                      <a16:colId xmlns:a16="http://schemas.microsoft.com/office/drawing/2014/main" val="1858238508"/>
                    </a:ext>
                  </a:extLst>
                </a:gridCol>
                <a:gridCol w="858460">
                  <a:extLst>
                    <a:ext uri="{9D8B030D-6E8A-4147-A177-3AD203B41FA5}">
                      <a16:colId xmlns:a16="http://schemas.microsoft.com/office/drawing/2014/main" val="4266442716"/>
                    </a:ext>
                  </a:extLst>
                </a:gridCol>
                <a:gridCol w="737974">
                  <a:extLst>
                    <a:ext uri="{9D8B030D-6E8A-4147-A177-3AD203B41FA5}">
                      <a16:colId xmlns:a16="http://schemas.microsoft.com/office/drawing/2014/main" val="1118398050"/>
                    </a:ext>
                  </a:extLst>
                </a:gridCol>
                <a:gridCol w="722913">
                  <a:extLst>
                    <a:ext uri="{9D8B030D-6E8A-4147-A177-3AD203B41FA5}">
                      <a16:colId xmlns:a16="http://schemas.microsoft.com/office/drawing/2014/main" val="1196639289"/>
                    </a:ext>
                  </a:extLst>
                </a:gridCol>
                <a:gridCol w="722914">
                  <a:extLst>
                    <a:ext uri="{9D8B030D-6E8A-4147-A177-3AD203B41FA5}">
                      <a16:colId xmlns:a16="http://schemas.microsoft.com/office/drawing/2014/main" val="4070126523"/>
                    </a:ext>
                  </a:extLst>
                </a:gridCol>
                <a:gridCol w="769123">
                  <a:extLst>
                    <a:ext uri="{9D8B030D-6E8A-4147-A177-3AD203B41FA5}">
                      <a16:colId xmlns:a16="http://schemas.microsoft.com/office/drawing/2014/main" val="3072275824"/>
                    </a:ext>
                  </a:extLst>
                </a:gridCol>
              </a:tblGrid>
              <a:tr h="680999">
                <a:tc>
                  <a:txBody>
                    <a:bodyPr/>
                    <a:lstStyle/>
                    <a:p>
                      <a:pPr algn="ctr" rtl="1">
                        <a:spcAft>
                          <a:spcPts val="0"/>
                        </a:spcAft>
                      </a:pPr>
                      <a:r>
                        <a:rPr lang="fa-IR" sz="1400" dirty="0">
                          <a:effectLst/>
                          <a:cs typeface="B Titr" panose="00000700000000000000" pitchFamily="2" charset="-78"/>
                        </a:rPr>
                        <a:t>مولف</a:t>
                      </a:r>
                      <a:endParaRPr lang="en-US" sz="1400" dirty="0">
                        <a:effectLst/>
                        <a:latin typeface="Times New Roman" panose="02020603050405020304" pitchFamily="18" charset="0"/>
                        <a:ea typeface="Times New Roman" panose="02020603050405020304" pitchFamily="18" charset="0"/>
                        <a:cs typeface="B Titr" panose="00000700000000000000" pitchFamily="2" charset="-78"/>
                      </a:endParaRPr>
                    </a:p>
                  </a:txBody>
                  <a:tcPr marL="68580" marR="68580" marT="0" marB="0" anchor="ctr"/>
                </a:tc>
                <a:tc>
                  <a:txBody>
                    <a:bodyPr/>
                    <a:lstStyle/>
                    <a:p>
                      <a:pPr algn="ctr" rtl="1">
                        <a:spcAft>
                          <a:spcPts val="0"/>
                        </a:spcAft>
                      </a:pPr>
                      <a:r>
                        <a:rPr lang="fa-IR" sz="1400" dirty="0">
                          <a:effectLst/>
                          <a:cs typeface="B Titr" panose="00000700000000000000" pitchFamily="2" charset="-78"/>
                        </a:rPr>
                        <a:t>روش پیشنهادی</a:t>
                      </a:r>
                      <a:endParaRPr lang="en-US" sz="1400" dirty="0">
                        <a:effectLst/>
                        <a:latin typeface="Times New Roman" panose="02020603050405020304" pitchFamily="18" charset="0"/>
                        <a:ea typeface="Times New Roman" panose="02020603050405020304" pitchFamily="18" charset="0"/>
                        <a:cs typeface="B Titr" panose="00000700000000000000" pitchFamily="2" charset="-78"/>
                      </a:endParaRPr>
                    </a:p>
                  </a:txBody>
                  <a:tcPr marL="68580" marR="68580" marT="0" marB="0" anchor="ctr"/>
                </a:tc>
                <a:tc>
                  <a:txBody>
                    <a:bodyPr/>
                    <a:lstStyle/>
                    <a:p>
                      <a:pPr marL="71755" marR="71755" algn="ctr" rtl="1">
                        <a:spcAft>
                          <a:spcPts val="0"/>
                        </a:spcAft>
                      </a:pPr>
                      <a:r>
                        <a:rPr lang="fa-IR" sz="1400" dirty="0">
                          <a:effectLst/>
                          <a:cs typeface="B Titr" panose="00000700000000000000" pitchFamily="2" charset="-78"/>
                        </a:rPr>
                        <a:t>سرعت</a:t>
                      </a:r>
                      <a:endParaRPr lang="en-US" sz="1400" dirty="0">
                        <a:effectLst/>
                        <a:latin typeface="Times New Roman" panose="02020603050405020304" pitchFamily="18" charset="0"/>
                        <a:ea typeface="Times New Roman" panose="02020603050405020304" pitchFamily="18" charset="0"/>
                        <a:cs typeface="B Titr" panose="00000700000000000000" pitchFamily="2" charset="-78"/>
                      </a:endParaRPr>
                    </a:p>
                  </a:txBody>
                  <a:tcPr marL="68580" marR="68580" marT="0" marB="0" vert="vert270" anchor="ctr"/>
                </a:tc>
                <a:tc>
                  <a:txBody>
                    <a:bodyPr/>
                    <a:lstStyle/>
                    <a:p>
                      <a:pPr marL="71755" marR="71755" algn="ctr" rtl="1">
                        <a:spcAft>
                          <a:spcPts val="0"/>
                        </a:spcAft>
                      </a:pPr>
                      <a:r>
                        <a:rPr lang="fa-IR" sz="1400" dirty="0">
                          <a:effectLst/>
                          <a:cs typeface="B Titr" panose="00000700000000000000" pitchFamily="2" charset="-78"/>
                        </a:rPr>
                        <a:t>تاخیر</a:t>
                      </a:r>
                      <a:endParaRPr lang="en-US" sz="1400" dirty="0">
                        <a:effectLst/>
                        <a:latin typeface="Times New Roman" panose="02020603050405020304" pitchFamily="18" charset="0"/>
                        <a:ea typeface="Times New Roman" panose="02020603050405020304" pitchFamily="18" charset="0"/>
                        <a:cs typeface="B Titr" panose="00000700000000000000" pitchFamily="2" charset="-78"/>
                      </a:endParaRPr>
                    </a:p>
                  </a:txBody>
                  <a:tcPr marL="68580" marR="68580" marT="0" marB="0" vert="vert270" anchor="ctr"/>
                </a:tc>
                <a:tc>
                  <a:txBody>
                    <a:bodyPr/>
                    <a:lstStyle/>
                    <a:p>
                      <a:pPr marL="71755" marR="71755" algn="ctr" rtl="1">
                        <a:spcAft>
                          <a:spcPts val="0"/>
                        </a:spcAft>
                      </a:pPr>
                      <a:r>
                        <a:rPr lang="fa-IR" sz="1400" dirty="0">
                          <a:effectLst/>
                          <a:cs typeface="B Titr" panose="00000700000000000000" pitchFamily="2" charset="-78"/>
                        </a:rPr>
                        <a:t>مصرف انرژی</a:t>
                      </a:r>
                      <a:endParaRPr lang="en-US" sz="1400" dirty="0">
                        <a:effectLst/>
                        <a:latin typeface="Times New Roman" panose="02020603050405020304" pitchFamily="18" charset="0"/>
                        <a:ea typeface="Times New Roman" panose="02020603050405020304" pitchFamily="18" charset="0"/>
                        <a:cs typeface="B Titr" panose="00000700000000000000" pitchFamily="2" charset="-78"/>
                      </a:endParaRPr>
                    </a:p>
                  </a:txBody>
                  <a:tcPr marL="68580" marR="68580" marT="0" marB="0" vert="vert270" anchor="ctr"/>
                </a:tc>
                <a:tc>
                  <a:txBody>
                    <a:bodyPr/>
                    <a:lstStyle/>
                    <a:p>
                      <a:pPr marL="71755" marR="71755" algn="ctr" rtl="1">
                        <a:spcAft>
                          <a:spcPts val="0"/>
                        </a:spcAft>
                      </a:pPr>
                      <a:r>
                        <a:rPr lang="fa-IR" sz="1400" dirty="0">
                          <a:effectLst/>
                          <a:cs typeface="B Titr" panose="00000700000000000000" pitchFamily="2" charset="-78"/>
                        </a:rPr>
                        <a:t>کیفیت سرویس</a:t>
                      </a:r>
                      <a:endParaRPr lang="en-US" sz="1400" dirty="0">
                        <a:effectLst/>
                        <a:latin typeface="Times New Roman" panose="02020603050405020304" pitchFamily="18" charset="0"/>
                        <a:ea typeface="Times New Roman" panose="02020603050405020304" pitchFamily="18" charset="0"/>
                        <a:cs typeface="B Titr" panose="00000700000000000000" pitchFamily="2" charset="-78"/>
                      </a:endParaRPr>
                    </a:p>
                  </a:txBody>
                  <a:tcPr marL="68580" marR="68580" marT="0" marB="0" vert="vert270" anchor="ctr"/>
                </a:tc>
                <a:tc>
                  <a:txBody>
                    <a:bodyPr/>
                    <a:lstStyle/>
                    <a:p>
                      <a:pPr marL="71755" marR="71755" algn="ctr" rtl="1">
                        <a:spcAft>
                          <a:spcPts val="0"/>
                        </a:spcAft>
                      </a:pPr>
                      <a:r>
                        <a:rPr lang="fa-IR" sz="1400" dirty="0">
                          <a:effectLst/>
                          <a:cs typeface="B Titr" panose="00000700000000000000" pitchFamily="2" charset="-78"/>
                        </a:rPr>
                        <a:t>طول عمر شبکه</a:t>
                      </a:r>
                      <a:endParaRPr lang="en-US" sz="1400" dirty="0">
                        <a:effectLst/>
                        <a:latin typeface="Times New Roman" panose="02020603050405020304" pitchFamily="18" charset="0"/>
                        <a:ea typeface="Times New Roman" panose="02020603050405020304" pitchFamily="18" charset="0"/>
                        <a:cs typeface="B Titr" panose="00000700000000000000" pitchFamily="2" charset="-78"/>
                      </a:endParaRPr>
                    </a:p>
                  </a:txBody>
                  <a:tcPr marL="68580" marR="68580" marT="0" marB="0" vert="vert270" anchor="ctr"/>
                </a:tc>
                <a:extLst>
                  <a:ext uri="{0D108BD9-81ED-4DB2-BD59-A6C34878D82A}">
                    <a16:rowId xmlns:a16="http://schemas.microsoft.com/office/drawing/2014/main" val="19785661"/>
                  </a:ext>
                </a:extLst>
              </a:tr>
              <a:tr h="563329">
                <a:tc>
                  <a:txBody>
                    <a:bodyPr/>
                    <a:lstStyle/>
                    <a:p>
                      <a:pPr algn="r" rtl="1">
                        <a:lnSpc>
                          <a:spcPct val="115000"/>
                        </a:lnSpc>
                        <a:spcAft>
                          <a:spcPts val="0"/>
                        </a:spcAft>
                      </a:pPr>
                      <a:r>
                        <a:rPr lang="fa-IR" sz="1400" kern="1600" dirty="0">
                          <a:effectLst/>
                          <a:cs typeface="B Nazanin" panose="00000400000000000000" pitchFamily="2" charset="-78"/>
                        </a:rPr>
                        <a:t>گروه تحقیقاتی جیان و همکارانش</a:t>
                      </a:r>
                      <a:r>
                        <a:rPr lang="en-US" sz="1400" dirty="0">
                          <a:effectLst/>
                          <a:cs typeface="B Nazanin" panose="00000400000000000000" pitchFamily="2" charset="-78"/>
                        </a:rPr>
                        <a:t>[22]</a:t>
                      </a:r>
                      <a:endParaRPr lang="en-US" sz="14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r" rtl="1">
                        <a:lnSpc>
                          <a:spcPct val="115000"/>
                        </a:lnSpc>
                        <a:spcAft>
                          <a:spcPts val="0"/>
                        </a:spcAft>
                      </a:pPr>
                      <a:r>
                        <a:rPr lang="fa-IR" sz="1600" kern="1600" dirty="0">
                          <a:effectLst/>
                          <a:cs typeface="B Nazanin" panose="00000400000000000000" pitchFamily="2" charset="-78"/>
                        </a:rPr>
                        <a:t>ارائه  روش کاملاً جدید برای مسئله جایگذاری سرویس که می‌تواند زمان قرارگیری ماشین مجازی و مصرف انرژی را کاهش دهد.</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a:effectLst/>
                          <a:cs typeface="B Nazanin" panose="00000400000000000000" pitchFamily="2" charset="-78"/>
                        </a:rPr>
                        <a:t>متوسط</a:t>
                      </a:r>
                      <a:endParaRPr lang="en-US" sz="16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a:effectLst/>
                          <a:cs typeface="B Nazanin" panose="00000400000000000000" pitchFamily="2" charset="-78"/>
                        </a:rPr>
                        <a:t>متوسط</a:t>
                      </a:r>
                      <a:endParaRPr lang="en-US" sz="16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a:effectLst/>
                          <a:cs typeface="B Nazanin" panose="00000400000000000000" pitchFamily="2" charset="-78"/>
                        </a:rPr>
                        <a:t>بالا</a:t>
                      </a:r>
                      <a:endParaRPr lang="en-US" sz="16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dirty="0">
                          <a:effectLst/>
                          <a:cs typeface="B Nazanin" panose="00000400000000000000" pitchFamily="2" charset="-78"/>
                        </a:rPr>
                        <a:t>بالا</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dirty="0">
                          <a:effectLst/>
                          <a:cs typeface="B Nazanin" panose="00000400000000000000" pitchFamily="2" charset="-78"/>
                        </a:rPr>
                        <a:t>پایین</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extLst>
                  <a:ext uri="{0D108BD9-81ED-4DB2-BD59-A6C34878D82A}">
                    <a16:rowId xmlns:a16="http://schemas.microsoft.com/office/drawing/2014/main" val="2708621866"/>
                  </a:ext>
                </a:extLst>
              </a:tr>
              <a:tr h="715623">
                <a:tc>
                  <a:txBody>
                    <a:bodyPr/>
                    <a:lstStyle/>
                    <a:p>
                      <a:pPr algn="r" rtl="1">
                        <a:lnSpc>
                          <a:spcPct val="115000"/>
                        </a:lnSpc>
                        <a:spcAft>
                          <a:spcPts val="0"/>
                        </a:spcAft>
                      </a:pPr>
                      <a:r>
                        <a:rPr lang="fa-IR" sz="1400" kern="1600" dirty="0">
                          <a:effectLst/>
                          <a:cs typeface="B Nazanin" panose="00000400000000000000" pitchFamily="2" charset="-78"/>
                        </a:rPr>
                        <a:t>گروه تحقیقاتی الشماری و همکارانش</a:t>
                      </a:r>
                      <a:r>
                        <a:rPr lang="en-US" sz="1400" kern="1600" dirty="0">
                          <a:effectLst/>
                          <a:cs typeface="B Nazanin" panose="00000400000000000000" pitchFamily="2" charset="-78"/>
                        </a:rPr>
                        <a:t>[7]</a:t>
                      </a:r>
                      <a:endParaRPr lang="en-US" sz="14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r" rtl="1">
                        <a:lnSpc>
                          <a:spcPct val="115000"/>
                        </a:lnSpc>
                        <a:spcAft>
                          <a:spcPts val="0"/>
                        </a:spcAft>
                      </a:pPr>
                      <a:r>
                        <a:rPr lang="fa-IR" sz="1600" kern="1600" dirty="0">
                          <a:effectLst/>
                          <a:cs typeface="B Nazanin" panose="00000400000000000000" pitchFamily="2" charset="-78"/>
                        </a:rPr>
                        <a:t>تحلیلی از آخرین تکنیک‌های زمان‌بندی منابع برای محیط‌های یکپارچه اینترنت اشیا و محاسبات مه ارائه کردند</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a:effectLst/>
                          <a:cs typeface="B Nazanin" panose="00000400000000000000" pitchFamily="2" charset="-78"/>
                        </a:rPr>
                        <a:t>پایین</a:t>
                      </a:r>
                      <a:endParaRPr lang="en-US" sz="16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a:effectLst/>
                          <a:cs typeface="B Nazanin" panose="00000400000000000000" pitchFamily="2" charset="-78"/>
                        </a:rPr>
                        <a:t>پایین</a:t>
                      </a:r>
                      <a:endParaRPr lang="en-US" sz="16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a:effectLst/>
                          <a:cs typeface="B Nazanin" panose="00000400000000000000" pitchFamily="2" charset="-78"/>
                        </a:rPr>
                        <a:t>بالا</a:t>
                      </a:r>
                      <a:endParaRPr lang="en-US" sz="16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a:effectLst/>
                          <a:cs typeface="B Nazanin" panose="00000400000000000000" pitchFamily="2" charset="-78"/>
                        </a:rPr>
                        <a:t>بالا</a:t>
                      </a:r>
                      <a:endParaRPr lang="en-US" sz="16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a:effectLst/>
                          <a:cs typeface="B Nazanin" panose="00000400000000000000" pitchFamily="2" charset="-78"/>
                        </a:rPr>
                        <a:t>پایین</a:t>
                      </a:r>
                      <a:endParaRPr lang="en-US" sz="16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extLst>
                  <a:ext uri="{0D108BD9-81ED-4DB2-BD59-A6C34878D82A}">
                    <a16:rowId xmlns:a16="http://schemas.microsoft.com/office/drawing/2014/main" val="3964956837"/>
                  </a:ext>
                </a:extLst>
              </a:tr>
              <a:tr h="844994">
                <a:tc>
                  <a:txBody>
                    <a:bodyPr/>
                    <a:lstStyle/>
                    <a:p>
                      <a:pPr algn="r" rtl="1">
                        <a:lnSpc>
                          <a:spcPct val="115000"/>
                        </a:lnSpc>
                        <a:spcAft>
                          <a:spcPts val="0"/>
                        </a:spcAft>
                      </a:pPr>
                      <a:r>
                        <a:rPr lang="fa-IR" sz="1400" kern="1600" dirty="0">
                          <a:effectLst/>
                          <a:cs typeface="B Nazanin" panose="00000400000000000000" pitchFamily="2" charset="-78"/>
                        </a:rPr>
                        <a:t>گروه تحقیقاتی غفاری و همکارانش</a:t>
                      </a:r>
                      <a:r>
                        <a:rPr lang="en-US" sz="1400" kern="1600" dirty="0">
                          <a:effectLst/>
                          <a:cs typeface="B Nazanin" panose="00000400000000000000" pitchFamily="2" charset="-78"/>
                        </a:rPr>
                        <a:t>[8]</a:t>
                      </a:r>
                      <a:endParaRPr lang="en-US" sz="14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r" rtl="1">
                        <a:lnSpc>
                          <a:spcPct val="115000"/>
                        </a:lnSpc>
                        <a:spcAft>
                          <a:spcPts val="0"/>
                        </a:spcAft>
                      </a:pPr>
                      <a:r>
                        <a:rPr lang="fa-IR" sz="1600" kern="1600" dirty="0">
                          <a:effectLst/>
                          <a:cs typeface="B Nazanin" panose="00000400000000000000" pitchFamily="2" charset="-78"/>
                        </a:rPr>
                        <a:t>نسخه جدیدی از بهینه‌سازی خرگوش‌های مصنوعی به نام بهینه‌سازی خرگوش‌های مصنوعی آشوب‌زده مبتنی بر غیرخطی را پیشنهاد می‌کند و از بهینه‌سازی خرگوش برای زمان‌بندی کار در محیط محاسبات مه  استفاده می‌کند</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a:effectLst/>
                          <a:cs typeface="B Nazanin" panose="00000400000000000000" pitchFamily="2" charset="-78"/>
                        </a:rPr>
                        <a:t>پایین</a:t>
                      </a:r>
                      <a:endParaRPr lang="en-US" sz="16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a:effectLst/>
                          <a:cs typeface="B Nazanin" panose="00000400000000000000" pitchFamily="2" charset="-78"/>
                        </a:rPr>
                        <a:t>متوسط</a:t>
                      </a:r>
                      <a:endParaRPr lang="en-US" sz="16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a:effectLst/>
                          <a:cs typeface="B Nazanin" panose="00000400000000000000" pitchFamily="2" charset="-78"/>
                        </a:rPr>
                        <a:t>بالا</a:t>
                      </a:r>
                      <a:endParaRPr lang="en-US" sz="16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a:effectLst/>
                          <a:cs typeface="B Nazanin" panose="00000400000000000000" pitchFamily="2" charset="-78"/>
                        </a:rPr>
                        <a:t>پایین</a:t>
                      </a:r>
                      <a:endParaRPr lang="en-US" sz="16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dirty="0">
                          <a:effectLst/>
                          <a:cs typeface="B Nazanin" panose="00000400000000000000" pitchFamily="2" charset="-78"/>
                        </a:rPr>
                        <a:t>متوسط</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extLst>
                  <a:ext uri="{0D108BD9-81ED-4DB2-BD59-A6C34878D82A}">
                    <a16:rowId xmlns:a16="http://schemas.microsoft.com/office/drawing/2014/main" val="3336863932"/>
                  </a:ext>
                </a:extLst>
              </a:tr>
              <a:tr h="844994">
                <a:tc>
                  <a:txBody>
                    <a:bodyPr/>
                    <a:lstStyle/>
                    <a:p>
                      <a:pPr algn="r" rtl="1">
                        <a:lnSpc>
                          <a:spcPct val="115000"/>
                        </a:lnSpc>
                        <a:spcAft>
                          <a:spcPts val="0"/>
                        </a:spcAft>
                      </a:pPr>
                      <a:r>
                        <a:rPr lang="fa-IR" sz="1400" kern="1600" dirty="0">
                          <a:effectLst/>
                          <a:cs typeface="B Nazanin" panose="00000400000000000000" pitchFamily="2" charset="-78"/>
                        </a:rPr>
                        <a:t>وانگ و همکارانش</a:t>
                      </a:r>
                      <a:r>
                        <a:rPr lang="en-US" sz="1400" kern="1600" dirty="0">
                          <a:effectLst/>
                          <a:cs typeface="B Nazanin" panose="00000400000000000000" pitchFamily="2" charset="-78"/>
                        </a:rPr>
                        <a:t>[2]</a:t>
                      </a:r>
                      <a:r>
                        <a:rPr lang="fa-IR" sz="1400" kern="1600" dirty="0">
                          <a:effectLst/>
                          <a:cs typeface="B Nazanin" panose="00000400000000000000" pitchFamily="2" charset="-78"/>
                        </a:rPr>
                        <a:t> </a:t>
                      </a:r>
                      <a:endParaRPr lang="en-US" sz="14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r" rtl="1">
                        <a:lnSpc>
                          <a:spcPct val="115000"/>
                        </a:lnSpc>
                        <a:spcAft>
                          <a:spcPts val="0"/>
                        </a:spcAft>
                      </a:pPr>
                      <a:r>
                        <a:rPr lang="fa-IR" sz="1600" kern="1600" dirty="0">
                          <a:effectLst/>
                          <a:cs typeface="B Nazanin" panose="00000400000000000000" pitchFamily="2" charset="-78"/>
                        </a:rPr>
                        <a:t>یک الگوریتم زمانبندی مبتنی بر یادگیری تقویتی را پیشنهاد کردند که تا زمان پاسخ‌دهی برنامه‌های ناهمگن اینترنت اشیاء را به طور سازگار و کارآمد بهینه کند و بار سرورهای لبه/مه را متعادل کند.</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a:effectLst/>
                          <a:cs typeface="B Nazanin" panose="00000400000000000000" pitchFamily="2" charset="-78"/>
                        </a:rPr>
                        <a:t>بالا</a:t>
                      </a:r>
                      <a:endParaRPr lang="en-US" sz="16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a:effectLst/>
                          <a:cs typeface="B Nazanin" panose="00000400000000000000" pitchFamily="2" charset="-78"/>
                        </a:rPr>
                        <a:t>پایین</a:t>
                      </a:r>
                      <a:endParaRPr lang="en-US" sz="16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a:effectLst/>
                          <a:cs typeface="B Nazanin" panose="00000400000000000000" pitchFamily="2" charset="-78"/>
                        </a:rPr>
                        <a:t>متوسط</a:t>
                      </a:r>
                      <a:endParaRPr lang="en-US" sz="16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a:effectLst/>
                          <a:cs typeface="B Nazanin" panose="00000400000000000000" pitchFamily="2" charset="-78"/>
                        </a:rPr>
                        <a:t>پایین</a:t>
                      </a:r>
                      <a:endParaRPr lang="en-US" sz="16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dirty="0">
                          <a:effectLst/>
                          <a:cs typeface="B Nazanin" panose="00000400000000000000" pitchFamily="2" charset="-78"/>
                        </a:rPr>
                        <a:t>متوسط</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extLst>
                  <a:ext uri="{0D108BD9-81ED-4DB2-BD59-A6C34878D82A}">
                    <a16:rowId xmlns:a16="http://schemas.microsoft.com/office/drawing/2014/main" val="2817521998"/>
                  </a:ext>
                </a:extLst>
              </a:tr>
              <a:tr h="563329">
                <a:tc>
                  <a:txBody>
                    <a:bodyPr/>
                    <a:lstStyle/>
                    <a:p>
                      <a:pPr algn="r" rtl="1">
                        <a:lnSpc>
                          <a:spcPct val="115000"/>
                        </a:lnSpc>
                        <a:spcAft>
                          <a:spcPts val="0"/>
                        </a:spcAft>
                      </a:pPr>
                      <a:r>
                        <a:rPr lang="fa-IR" sz="1400" kern="1600" dirty="0">
                          <a:effectLst/>
                          <a:cs typeface="B Nazanin" panose="00000400000000000000" pitchFamily="2" charset="-78"/>
                        </a:rPr>
                        <a:t>هوسین و همکارانش</a:t>
                      </a:r>
                      <a:r>
                        <a:rPr lang="en-US" sz="1400" kern="1600" dirty="0">
                          <a:effectLst/>
                          <a:cs typeface="B Nazanin" panose="00000400000000000000" pitchFamily="2" charset="-78"/>
                        </a:rPr>
                        <a:t>[13]</a:t>
                      </a:r>
                      <a:r>
                        <a:rPr lang="fa-IR" sz="1400" kern="1600" dirty="0">
                          <a:effectLst/>
                          <a:cs typeface="B Nazanin" panose="00000400000000000000" pitchFamily="2" charset="-78"/>
                        </a:rPr>
                        <a:t> </a:t>
                      </a:r>
                      <a:endParaRPr lang="en-US" sz="14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r" rtl="1">
                        <a:lnSpc>
                          <a:spcPct val="115000"/>
                        </a:lnSpc>
                        <a:spcAft>
                          <a:spcPts val="0"/>
                        </a:spcAft>
                      </a:pPr>
                      <a:r>
                        <a:rPr lang="fa-IR" sz="1600" kern="1600" dirty="0">
                          <a:effectLst/>
                          <a:cs typeface="B Nazanin" panose="00000400000000000000" pitchFamily="2" charset="-78"/>
                        </a:rPr>
                        <a:t>یک تکنیک زمان‌بندی کار به نام زمان‌بندی وظایف اولویت‌دار آگاه از منابع  را در یک محیط محاسباتی مه ناهمگن پیشنهاد کردند.</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a:effectLst/>
                          <a:cs typeface="B Nazanin" panose="00000400000000000000" pitchFamily="2" charset="-78"/>
                        </a:rPr>
                        <a:t>متوسط</a:t>
                      </a:r>
                      <a:endParaRPr lang="en-US" sz="16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a:effectLst/>
                          <a:cs typeface="B Nazanin" panose="00000400000000000000" pitchFamily="2" charset="-78"/>
                        </a:rPr>
                        <a:t>بالا</a:t>
                      </a:r>
                      <a:endParaRPr lang="en-US" sz="16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a:effectLst/>
                          <a:cs typeface="B Nazanin" panose="00000400000000000000" pitchFamily="2" charset="-78"/>
                        </a:rPr>
                        <a:t>پایین</a:t>
                      </a:r>
                      <a:endParaRPr lang="en-US" sz="16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a:effectLst/>
                          <a:cs typeface="B Nazanin" panose="00000400000000000000" pitchFamily="2" charset="-78"/>
                        </a:rPr>
                        <a:t>متوسط</a:t>
                      </a:r>
                      <a:endParaRPr lang="en-US" sz="16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dirty="0">
                          <a:effectLst/>
                          <a:cs typeface="B Nazanin" panose="00000400000000000000" pitchFamily="2" charset="-78"/>
                        </a:rPr>
                        <a:t>متوسط</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extLst>
                  <a:ext uri="{0D108BD9-81ED-4DB2-BD59-A6C34878D82A}">
                    <a16:rowId xmlns:a16="http://schemas.microsoft.com/office/drawing/2014/main" val="2855978815"/>
                  </a:ext>
                </a:extLst>
              </a:tr>
              <a:tr h="563329">
                <a:tc>
                  <a:txBody>
                    <a:bodyPr/>
                    <a:lstStyle/>
                    <a:p>
                      <a:pPr algn="r" rtl="1">
                        <a:lnSpc>
                          <a:spcPct val="115000"/>
                        </a:lnSpc>
                        <a:spcAft>
                          <a:spcPts val="0"/>
                        </a:spcAft>
                      </a:pPr>
                      <a:r>
                        <a:rPr lang="fa-IR" sz="1400" kern="1600" dirty="0">
                          <a:effectLst/>
                          <a:cs typeface="B Nazanin" panose="00000400000000000000" pitchFamily="2" charset="-78"/>
                        </a:rPr>
                        <a:t>گروه تحقیقاتی صراف زاده و همکارانش</a:t>
                      </a:r>
                      <a:r>
                        <a:rPr lang="en-US" sz="1400" kern="1600" dirty="0">
                          <a:effectLst/>
                          <a:cs typeface="B Nazanin" panose="00000400000000000000" pitchFamily="2" charset="-78"/>
                        </a:rPr>
                        <a:t>[23]</a:t>
                      </a:r>
                      <a:r>
                        <a:rPr lang="fa-IR" sz="1400" kern="1600" dirty="0">
                          <a:effectLst/>
                          <a:cs typeface="B Nazanin" panose="00000400000000000000" pitchFamily="2" charset="-78"/>
                        </a:rPr>
                        <a:t> </a:t>
                      </a:r>
                      <a:endParaRPr lang="en-US" sz="14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r" rtl="1">
                        <a:lnSpc>
                          <a:spcPct val="115000"/>
                        </a:lnSpc>
                        <a:spcAft>
                          <a:spcPts val="0"/>
                        </a:spcAft>
                      </a:pPr>
                      <a:r>
                        <a:rPr lang="fa-IR" sz="1600" kern="1600" dirty="0">
                          <a:effectLst/>
                          <a:cs typeface="B Nazanin" panose="00000400000000000000" pitchFamily="2" charset="-78"/>
                        </a:rPr>
                        <a:t>به حداقل رساندن تاخیر برنامه و استفاده از شبکه با پیشنهاد یک الگوریتم قرار دادن سرویس مبتنی بر ژنتیک در محیط‌های ابر-مه</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a:effectLst/>
                          <a:cs typeface="B Nazanin" panose="00000400000000000000" pitchFamily="2" charset="-78"/>
                        </a:rPr>
                        <a:t>متوسط</a:t>
                      </a:r>
                      <a:endParaRPr lang="en-US" sz="16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a:effectLst/>
                          <a:cs typeface="B Nazanin" panose="00000400000000000000" pitchFamily="2" charset="-78"/>
                        </a:rPr>
                        <a:t>پایین</a:t>
                      </a:r>
                      <a:endParaRPr lang="en-US" sz="16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dirty="0">
                          <a:effectLst/>
                          <a:cs typeface="B Nazanin" panose="00000400000000000000" pitchFamily="2" charset="-78"/>
                        </a:rPr>
                        <a:t>بالا</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a:effectLst/>
                          <a:cs typeface="B Nazanin" panose="00000400000000000000" pitchFamily="2" charset="-78"/>
                        </a:rPr>
                        <a:t>بالا</a:t>
                      </a:r>
                      <a:endParaRPr lang="en-US" sz="16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dirty="0">
                          <a:effectLst/>
                          <a:cs typeface="B Nazanin" panose="00000400000000000000" pitchFamily="2" charset="-78"/>
                        </a:rPr>
                        <a:t>پایین</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extLst>
                  <a:ext uri="{0D108BD9-81ED-4DB2-BD59-A6C34878D82A}">
                    <a16:rowId xmlns:a16="http://schemas.microsoft.com/office/drawing/2014/main" val="3408273510"/>
                  </a:ext>
                </a:extLst>
              </a:tr>
              <a:tr h="680037">
                <a:tc>
                  <a:txBody>
                    <a:bodyPr/>
                    <a:lstStyle/>
                    <a:p>
                      <a:pPr algn="r" rtl="1">
                        <a:lnSpc>
                          <a:spcPct val="115000"/>
                        </a:lnSpc>
                        <a:spcAft>
                          <a:spcPts val="0"/>
                        </a:spcAft>
                      </a:pPr>
                      <a:r>
                        <a:rPr lang="fa-IR" sz="1400" kern="1600" dirty="0">
                          <a:effectLst/>
                          <a:cs typeface="B Nazanin" panose="00000400000000000000" pitchFamily="2" charset="-78"/>
                        </a:rPr>
                        <a:t>گروه تحقیقاتی تقی زاده و همکارانش</a:t>
                      </a:r>
                      <a:r>
                        <a:rPr lang="en-US" sz="1400" dirty="0">
                          <a:effectLst/>
                          <a:cs typeface="B Nazanin" panose="00000400000000000000" pitchFamily="2" charset="-78"/>
                        </a:rPr>
                        <a:t>[24]</a:t>
                      </a:r>
                      <a:endParaRPr lang="en-US" sz="14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r" rtl="1">
                        <a:lnSpc>
                          <a:spcPct val="115000"/>
                        </a:lnSpc>
                        <a:spcAft>
                          <a:spcPts val="0"/>
                        </a:spcAft>
                      </a:pPr>
                      <a:r>
                        <a:rPr lang="fa-IR" sz="1600" kern="1600" dirty="0">
                          <a:effectLst/>
                          <a:cs typeface="B Nazanin" panose="00000400000000000000" pitchFamily="2" charset="-78"/>
                        </a:rPr>
                        <a:t>برای بهبود در دسترس بودن داده ها و کاهش تأخیر و هزینه دسترسی به داده، از فراابتکاری </a:t>
                      </a:r>
                      <a:r>
                        <a:rPr lang="en-US" sz="1600" kern="1600" dirty="0">
                          <a:effectLst/>
                          <a:cs typeface="B Nazanin" panose="00000400000000000000" pitchFamily="2" charset="-78"/>
                        </a:rPr>
                        <a:t>NSGA-II</a:t>
                      </a:r>
                      <a:r>
                        <a:rPr lang="fa-IR" sz="1600" kern="1600" dirty="0">
                          <a:effectLst/>
                          <a:cs typeface="B Nazanin" panose="00000400000000000000" pitchFamily="2" charset="-78"/>
                        </a:rPr>
                        <a:t> برای تخصیص داده ها در بهترین گره مه نزدیک کاربر استفاده کردند.</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dirty="0">
                          <a:effectLst/>
                          <a:cs typeface="B Nazanin" panose="00000400000000000000" pitchFamily="2" charset="-78"/>
                        </a:rPr>
                        <a:t>بالا</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dirty="0">
                          <a:effectLst/>
                          <a:cs typeface="B Nazanin" panose="00000400000000000000" pitchFamily="2" charset="-78"/>
                        </a:rPr>
                        <a:t>بالا</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dirty="0">
                          <a:effectLst/>
                          <a:cs typeface="B Nazanin" panose="00000400000000000000" pitchFamily="2" charset="-78"/>
                        </a:rPr>
                        <a:t>پایین</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dirty="0">
                          <a:effectLst/>
                          <a:cs typeface="B Nazanin" panose="00000400000000000000" pitchFamily="2" charset="-78"/>
                        </a:rPr>
                        <a:t>بالا</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dirty="0">
                          <a:effectLst/>
                          <a:cs typeface="B Nazanin" panose="00000400000000000000" pitchFamily="2" charset="-78"/>
                        </a:rPr>
                        <a:t>متوسط</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extLst>
                  <a:ext uri="{0D108BD9-81ED-4DB2-BD59-A6C34878D82A}">
                    <a16:rowId xmlns:a16="http://schemas.microsoft.com/office/drawing/2014/main" val="1237204296"/>
                  </a:ext>
                </a:extLst>
              </a:tr>
              <a:tr h="563329">
                <a:tc>
                  <a:txBody>
                    <a:bodyPr/>
                    <a:lstStyle/>
                    <a:p>
                      <a:pPr algn="r" rtl="1">
                        <a:lnSpc>
                          <a:spcPct val="115000"/>
                        </a:lnSpc>
                        <a:spcAft>
                          <a:spcPts val="0"/>
                        </a:spcAft>
                      </a:pPr>
                      <a:r>
                        <a:rPr lang="fa-IR" sz="1400" kern="1600" dirty="0">
                          <a:effectLst/>
                          <a:latin typeface="Times New Roman" panose="02020603050405020304" pitchFamily="18" charset="0"/>
                          <a:ea typeface="B Nazanin" panose="00000400000000000000" pitchFamily="2" charset="-78"/>
                          <a:cs typeface="B Nazanin" panose="00000400000000000000" pitchFamily="2" charset="-78"/>
                        </a:rPr>
                        <a:t>گروه تحقیقاتی آرانی و همکارانش</a:t>
                      </a:r>
                      <a:r>
                        <a:rPr lang="en-US" sz="1400" dirty="0">
                          <a:effectLst/>
                          <a:latin typeface="Times New Roman" panose="02020603050405020304" pitchFamily="18" charset="0"/>
                          <a:ea typeface="B Nazanin" panose="00000400000000000000" pitchFamily="2" charset="-78"/>
                          <a:cs typeface="B Nazanin" panose="00000400000000000000" pitchFamily="2" charset="-78"/>
                        </a:rPr>
                        <a:t>[25]</a:t>
                      </a:r>
                      <a:endParaRPr lang="en-US" sz="14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r" rtl="1">
                        <a:lnSpc>
                          <a:spcPct val="115000"/>
                        </a:lnSpc>
                        <a:spcAft>
                          <a:spcPts val="0"/>
                        </a:spcAft>
                      </a:pPr>
                      <a:r>
                        <a:rPr lang="fa-IR" sz="1600" kern="1600" dirty="0">
                          <a:effectLst/>
                          <a:latin typeface="Times New Roman" panose="02020603050405020304" pitchFamily="18" charset="0"/>
                          <a:ea typeface="B Nazanin" panose="00000400000000000000" pitchFamily="2" charset="-78"/>
                          <a:cs typeface="B Nazanin" panose="00000400000000000000" pitchFamily="2" charset="-78"/>
                        </a:rPr>
                        <a:t>ارائه یک راه حل کارآمد تخصیص خدمات اینترنت اشیا با الهام از استفاده از الگوی محاسباتی خودمختار برای استقرار برنامه های اینترنت اشیا در زیرساخت مه مجازی</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dirty="0">
                          <a:effectLst/>
                          <a:latin typeface="Times New Roman" panose="02020603050405020304" pitchFamily="18" charset="0"/>
                          <a:ea typeface="B Nazanin" panose="00000400000000000000" pitchFamily="2" charset="-78"/>
                          <a:cs typeface="B Nazanin" panose="00000400000000000000" pitchFamily="2" charset="-78"/>
                        </a:rPr>
                        <a:t>بالا</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dirty="0">
                          <a:effectLst/>
                          <a:latin typeface="Times New Roman" panose="02020603050405020304" pitchFamily="18" charset="0"/>
                          <a:ea typeface="B Nazanin" panose="00000400000000000000" pitchFamily="2" charset="-78"/>
                          <a:cs typeface="B Nazanin" panose="00000400000000000000" pitchFamily="2" charset="-78"/>
                        </a:rPr>
                        <a:t>پایین</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dirty="0">
                          <a:effectLst/>
                          <a:latin typeface="Times New Roman" panose="02020603050405020304" pitchFamily="18" charset="0"/>
                          <a:ea typeface="B Nazanin" panose="00000400000000000000" pitchFamily="2" charset="-78"/>
                          <a:cs typeface="B Nazanin" panose="00000400000000000000" pitchFamily="2" charset="-78"/>
                        </a:rPr>
                        <a:t>متوسط</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dirty="0">
                          <a:effectLst/>
                          <a:latin typeface="Times New Roman" panose="02020603050405020304" pitchFamily="18" charset="0"/>
                          <a:ea typeface="B Nazanin" panose="00000400000000000000" pitchFamily="2" charset="-78"/>
                          <a:cs typeface="B Nazanin" panose="00000400000000000000" pitchFamily="2" charset="-78"/>
                        </a:rPr>
                        <a:t>متوسط</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dirty="0">
                          <a:effectLst/>
                          <a:latin typeface="Times New Roman" panose="02020603050405020304" pitchFamily="18" charset="0"/>
                          <a:ea typeface="B Nazanin" panose="00000400000000000000" pitchFamily="2" charset="-78"/>
                          <a:cs typeface="B Nazanin" panose="00000400000000000000" pitchFamily="2" charset="-78"/>
                        </a:rPr>
                        <a:t>بالا</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extLst>
                  <a:ext uri="{0D108BD9-81ED-4DB2-BD59-A6C34878D82A}">
                    <a16:rowId xmlns:a16="http://schemas.microsoft.com/office/drawing/2014/main" val="3999754621"/>
                  </a:ext>
                </a:extLst>
              </a:tr>
            </a:tbl>
          </a:graphicData>
        </a:graphic>
      </p:graphicFrame>
    </p:spTree>
    <p:extLst>
      <p:ext uri="{BB962C8B-B14F-4D97-AF65-F5344CB8AC3E}">
        <p14:creationId xmlns:p14="http://schemas.microsoft.com/office/powerpoint/2010/main" val="163466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59854716"/>
              </p:ext>
            </p:extLst>
          </p:nvPr>
        </p:nvGraphicFramePr>
        <p:xfrm>
          <a:off x="344918" y="1070265"/>
          <a:ext cx="10931232" cy="5702842"/>
        </p:xfrm>
        <a:graphic>
          <a:graphicData uri="http://schemas.openxmlformats.org/drawingml/2006/table">
            <a:tbl>
              <a:tblPr rtl="1" firstRow="1" firstCol="1" bandRow="1">
                <a:tableStyleId>{5C22544A-7EE6-4342-B048-85BDC9FD1C3A}</a:tableStyleId>
              </a:tblPr>
              <a:tblGrid>
                <a:gridCol w="2285460">
                  <a:extLst>
                    <a:ext uri="{9D8B030D-6E8A-4147-A177-3AD203B41FA5}">
                      <a16:colId xmlns:a16="http://schemas.microsoft.com/office/drawing/2014/main" val="1372234282"/>
                    </a:ext>
                  </a:extLst>
                </a:gridCol>
                <a:gridCol w="4970812">
                  <a:extLst>
                    <a:ext uri="{9D8B030D-6E8A-4147-A177-3AD203B41FA5}">
                      <a16:colId xmlns:a16="http://schemas.microsoft.com/office/drawing/2014/main" val="2900954064"/>
                    </a:ext>
                  </a:extLst>
                </a:gridCol>
                <a:gridCol w="734992">
                  <a:extLst>
                    <a:ext uri="{9D8B030D-6E8A-4147-A177-3AD203B41FA5}">
                      <a16:colId xmlns:a16="http://schemas.microsoft.com/office/drawing/2014/main" val="1736165543"/>
                    </a:ext>
                  </a:extLst>
                </a:gridCol>
                <a:gridCol w="734992">
                  <a:extLst>
                    <a:ext uri="{9D8B030D-6E8A-4147-A177-3AD203B41FA5}">
                      <a16:colId xmlns:a16="http://schemas.microsoft.com/office/drawing/2014/main" val="3978057610"/>
                    </a:ext>
                  </a:extLst>
                </a:gridCol>
                <a:gridCol w="734992">
                  <a:extLst>
                    <a:ext uri="{9D8B030D-6E8A-4147-A177-3AD203B41FA5}">
                      <a16:colId xmlns:a16="http://schemas.microsoft.com/office/drawing/2014/main" val="295835451"/>
                    </a:ext>
                  </a:extLst>
                </a:gridCol>
                <a:gridCol w="734992">
                  <a:extLst>
                    <a:ext uri="{9D8B030D-6E8A-4147-A177-3AD203B41FA5}">
                      <a16:colId xmlns:a16="http://schemas.microsoft.com/office/drawing/2014/main" val="1679085755"/>
                    </a:ext>
                  </a:extLst>
                </a:gridCol>
                <a:gridCol w="734992">
                  <a:extLst>
                    <a:ext uri="{9D8B030D-6E8A-4147-A177-3AD203B41FA5}">
                      <a16:colId xmlns:a16="http://schemas.microsoft.com/office/drawing/2014/main" val="4209410801"/>
                    </a:ext>
                  </a:extLst>
                </a:gridCol>
              </a:tblGrid>
              <a:tr h="862970">
                <a:tc>
                  <a:txBody>
                    <a:bodyPr/>
                    <a:lstStyle/>
                    <a:p>
                      <a:pPr marL="71755" marR="71755" algn="ctr" defTabSz="457200" rtl="1" eaLnBrk="1" latinLnBrk="0" hangingPunct="1">
                        <a:spcAft>
                          <a:spcPts val="0"/>
                        </a:spcAft>
                      </a:pPr>
                      <a:r>
                        <a:rPr lang="fa-IR" sz="1400" b="1" kern="1200" dirty="0">
                          <a:solidFill>
                            <a:schemeClr val="lt1"/>
                          </a:solidFill>
                          <a:effectLst/>
                          <a:latin typeface="+mn-lt"/>
                          <a:ea typeface="+mn-ea"/>
                          <a:cs typeface="B Titr" panose="00000700000000000000" pitchFamily="2" charset="-78"/>
                        </a:rPr>
                        <a:t>مولف</a:t>
                      </a:r>
                      <a:endParaRPr lang="en-US" sz="1400" b="1" kern="1200" dirty="0">
                        <a:solidFill>
                          <a:schemeClr val="lt1"/>
                        </a:solidFill>
                        <a:effectLst/>
                        <a:latin typeface="+mn-lt"/>
                        <a:ea typeface="+mn-ea"/>
                        <a:cs typeface="B Titr" panose="00000700000000000000" pitchFamily="2" charset="-78"/>
                      </a:endParaRPr>
                    </a:p>
                  </a:txBody>
                  <a:tcPr marL="68580" marR="68580" marT="0" marB="0" anchor="ctr"/>
                </a:tc>
                <a:tc>
                  <a:txBody>
                    <a:bodyPr/>
                    <a:lstStyle/>
                    <a:p>
                      <a:pPr marL="71755" marR="71755" algn="ctr" defTabSz="457200" rtl="1" eaLnBrk="1" latinLnBrk="0" hangingPunct="1">
                        <a:spcAft>
                          <a:spcPts val="0"/>
                        </a:spcAft>
                      </a:pPr>
                      <a:r>
                        <a:rPr lang="fa-IR" sz="1400" b="1" kern="1200" dirty="0">
                          <a:solidFill>
                            <a:schemeClr val="lt1"/>
                          </a:solidFill>
                          <a:effectLst/>
                          <a:latin typeface="+mn-lt"/>
                          <a:ea typeface="+mn-ea"/>
                          <a:cs typeface="B Titr" panose="00000700000000000000" pitchFamily="2" charset="-78"/>
                        </a:rPr>
                        <a:t>روش پیشنهادی</a:t>
                      </a:r>
                      <a:endParaRPr lang="en-US" sz="1400" b="1" kern="1200" dirty="0">
                        <a:solidFill>
                          <a:schemeClr val="lt1"/>
                        </a:solidFill>
                        <a:effectLst/>
                        <a:latin typeface="+mn-lt"/>
                        <a:ea typeface="+mn-ea"/>
                        <a:cs typeface="B Titr" panose="00000700000000000000" pitchFamily="2" charset="-78"/>
                      </a:endParaRPr>
                    </a:p>
                  </a:txBody>
                  <a:tcPr marL="68580" marR="68580" marT="0" marB="0" anchor="ctr"/>
                </a:tc>
                <a:tc>
                  <a:txBody>
                    <a:bodyPr/>
                    <a:lstStyle/>
                    <a:p>
                      <a:pPr marL="71755" marR="71755" algn="ctr" defTabSz="457200" rtl="1" eaLnBrk="1" latinLnBrk="0" hangingPunct="1">
                        <a:spcAft>
                          <a:spcPts val="0"/>
                        </a:spcAft>
                      </a:pPr>
                      <a:r>
                        <a:rPr lang="fa-IR" sz="1400" b="1" kern="1200" dirty="0">
                          <a:solidFill>
                            <a:schemeClr val="lt1"/>
                          </a:solidFill>
                          <a:effectLst/>
                          <a:latin typeface="+mn-lt"/>
                          <a:ea typeface="+mn-ea"/>
                          <a:cs typeface="B Titr" panose="00000700000000000000" pitchFamily="2" charset="-78"/>
                        </a:rPr>
                        <a:t>سرعت</a:t>
                      </a:r>
                      <a:endParaRPr lang="en-US" sz="1400" b="1" kern="1200" dirty="0">
                        <a:solidFill>
                          <a:schemeClr val="lt1"/>
                        </a:solidFill>
                        <a:effectLst/>
                        <a:latin typeface="+mn-lt"/>
                        <a:ea typeface="+mn-ea"/>
                        <a:cs typeface="B Titr" panose="00000700000000000000" pitchFamily="2" charset="-78"/>
                      </a:endParaRPr>
                    </a:p>
                  </a:txBody>
                  <a:tcPr marL="68580" marR="68580" marT="0" marB="0" vert="vert270" anchor="ctr"/>
                </a:tc>
                <a:tc>
                  <a:txBody>
                    <a:bodyPr/>
                    <a:lstStyle/>
                    <a:p>
                      <a:pPr marL="71755" marR="71755" algn="ctr" defTabSz="457200" rtl="1" eaLnBrk="1" latinLnBrk="0" hangingPunct="1">
                        <a:spcAft>
                          <a:spcPts val="0"/>
                        </a:spcAft>
                      </a:pPr>
                      <a:r>
                        <a:rPr lang="fa-IR" sz="1400" b="1" kern="1200" dirty="0">
                          <a:solidFill>
                            <a:schemeClr val="lt1"/>
                          </a:solidFill>
                          <a:effectLst/>
                          <a:latin typeface="+mn-lt"/>
                          <a:ea typeface="+mn-ea"/>
                          <a:cs typeface="B Titr" panose="00000700000000000000" pitchFamily="2" charset="-78"/>
                        </a:rPr>
                        <a:t>تاخیر</a:t>
                      </a:r>
                      <a:endParaRPr lang="en-US" sz="1400" b="1" kern="1200" dirty="0">
                        <a:solidFill>
                          <a:schemeClr val="lt1"/>
                        </a:solidFill>
                        <a:effectLst/>
                        <a:latin typeface="+mn-lt"/>
                        <a:ea typeface="+mn-ea"/>
                        <a:cs typeface="B Titr" panose="00000700000000000000" pitchFamily="2" charset="-78"/>
                      </a:endParaRPr>
                    </a:p>
                  </a:txBody>
                  <a:tcPr marL="68580" marR="68580" marT="0" marB="0" vert="vert270" anchor="ctr"/>
                </a:tc>
                <a:tc>
                  <a:txBody>
                    <a:bodyPr/>
                    <a:lstStyle/>
                    <a:p>
                      <a:pPr marL="71755" marR="71755" algn="ctr" defTabSz="457200" rtl="1" eaLnBrk="1" latinLnBrk="0" hangingPunct="1">
                        <a:spcAft>
                          <a:spcPts val="0"/>
                        </a:spcAft>
                      </a:pPr>
                      <a:r>
                        <a:rPr lang="fa-IR" sz="1400" b="1" kern="1200" dirty="0">
                          <a:solidFill>
                            <a:schemeClr val="lt1"/>
                          </a:solidFill>
                          <a:effectLst/>
                          <a:latin typeface="+mn-lt"/>
                          <a:ea typeface="+mn-ea"/>
                          <a:cs typeface="B Titr" panose="00000700000000000000" pitchFamily="2" charset="-78"/>
                        </a:rPr>
                        <a:t>مصرف انرژی</a:t>
                      </a:r>
                      <a:endParaRPr lang="en-US" sz="1400" b="1" kern="1200" dirty="0">
                        <a:solidFill>
                          <a:schemeClr val="lt1"/>
                        </a:solidFill>
                        <a:effectLst/>
                        <a:latin typeface="+mn-lt"/>
                        <a:ea typeface="+mn-ea"/>
                        <a:cs typeface="B Titr" panose="00000700000000000000" pitchFamily="2" charset="-78"/>
                      </a:endParaRPr>
                    </a:p>
                  </a:txBody>
                  <a:tcPr marL="68580" marR="68580" marT="0" marB="0" vert="vert270" anchor="ctr"/>
                </a:tc>
                <a:tc>
                  <a:txBody>
                    <a:bodyPr/>
                    <a:lstStyle/>
                    <a:p>
                      <a:pPr marL="71755" marR="71755" algn="ctr" defTabSz="457200" rtl="1" eaLnBrk="1" latinLnBrk="0" hangingPunct="1">
                        <a:spcAft>
                          <a:spcPts val="0"/>
                        </a:spcAft>
                      </a:pPr>
                      <a:r>
                        <a:rPr lang="fa-IR" sz="1400" b="1" kern="1200" dirty="0">
                          <a:solidFill>
                            <a:schemeClr val="lt1"/>
                          </a:solidFill>
                          <a:effectLst/>
                          <a:latin typeface="+mn-lt"/>
                          <a:ea typeface="+mn-ea"/>
                          <a:cs typeface="B Titr" panose="00000700000000000000" pitchFamily="2" charset="-78"/>
                        </a:rPr>
                        <a:t>کیفیت سرویس</a:t>
                      </a:r>
                      <a:endParaRPr lang="en-US" sz="1400" b="1" kern="1200" dirty="0">
                        <a:solidFill>
                          <a:schemeClr val="lt1"/>
                        </a:solidFill>
                        <a:effectLst/>
                        <a:latin typeface="+mn-lt"/>
                        <a:ea typeface="+mn-ea"/>
                        <a:cs typeface="B Titr" panose="00000700000000000000" pitchFamily="2" charset="-78"/>
                      </a:endParaRPr>
                    </a:p>
                  </a:txBody>
                  <a:tcPr marL="68580" marR="68580" marT="0" marB="0" vert="vert270" anchor="ctr"/>
                </a:tc>
                <a:tc>
                  <a:txBody>
                    <a:bodyPr/>
                    <a:lstStyle/>
                    <a:p>
                      <a:pPr marL="71755" marR="71755" algn="ctr" defTabSz="457200" rtl="1" eaLnBrk="1" latinLnBrk="0" hangingPunct="1">
                        <a:spcAft>
                          <a:spcPts val="0"/>
                        </a:spcAft>
                      </a:pPr>
                      <a:r>
                        <a:rPr lang="fa-IR" sz="1400" b="1" kern="1200" dirty="0">
                          <a:solidFill>
                            <a:schemeClr val="lt1"/>
                          </a:solidFill>
                          <a:effectLst/>
                          <a:latin typeface="+mn-lt"/>
                          <a:ea typeface="+mn-ea"/>
                          <a:cs typeface="B Titr" panose="00000700000000000000" pitchFamily="2" charset="-78"/>
                        </a:rPr>
                        <a:t>طول عمر شبکه</a:t>
                      </a:r>
                      <a:endParaRPr lang="en-US" sz="1400" b="1" kern="1200" dirty="0">
                        <a:solidFill>
                          <a:schemeClr val="lt1"/>
                        </a:solidFill>
                        <a:effectLst/>
                        <a:latin typeface="+mn-lt"/>
                        <a:ea typeface="+mn-ea"/>
                        <a:cs typeface="B Titr" panose="00000700000000000000" pitchFamily="2" charset="-78"/>
                      </a:endParaRPr>
                    </a:p>
                  </a:txBody>
                  <a:tcPr marL="68580" marR="68580" marT="0" marB="0" vert="vert270" anchor="ctr"/>
                </a:tc>
                <a:extLst>
                  <a:ext uri="{0D108BD9-81ED-4DB2-BD59-A6C34878D82A}">
                    <a16:rowId xmlns:a16="http://schemas.microsoft.com/office/drawing/2014/main" val="3783173295"/>
                  </a:ext>
                </a:extLst>
              </a:tr>
              <a:tr h="407100">
                <a:tc>
                  <a:txBody>
                    <a:bodyPr/>
                    <a:lstStyle/>
                    <a:p>
                      <a:pPr algn="r" rtl="1">
                        <a:lnSpc>
                          <a:spcPct val="115000"/>
                        </a:lnSpc>
                        <a:spcAft>
                          <a:spcPts val="0"/>
                        </a:spcAft>
                      </a:pPr>
                      <a:r>
                        <a:rPr lang="fa-IR" sz="1400" kern="1600" dirty="0">
                          <a:effectLst/>
                          <a:cs typeface="B Nazanin" panose="00000400000000000000" pitchFamily="2" charset="-78"/>
                        </a:rPr>
                        <a:t>گروه تحقیقاتی دجامی و همکارانش</a:t>
                      </a:r>
                      <a:r>
                        <a:rPr lang="en-US" sz="1400" dirty="0">
                          <a:effectLst/>
                          <a:cs typeface="B Nazanin" panose="00000400000000000000" pitchFamily="2" charset="-78"/>
                        </a:rPr>
                        <a:t>[28]</a:t>
                      </a:r>
                      <a:r>
                        <a:rPr lang="fa-IR" sz="1400" kern="1600" dirty="0">
                          <a:effectLst/>
                          <a:cs typeface="B Nazanin" panose="00000400000000000000" pitchFamily="2" charset="-78"/>
                        </a:rPr>
                        <a:t> </a:t>
                      </a:r>
                      <a:endParaRPr lang="en-US" sz="14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r" rtl="1">
                        <a:lnSpc>
                          <a:spcPct val="115000"/>
                        </a:lnSpc>
                        <a:spcAft>
                          <a:spcPts val="0"/>
                        </a:spcAft>
                      </a:pPr>
                      <a:r>
                        <a:rPr lang="fa-IR" sz="1600" kern="1600" dirty="0">
                          <a:effectLst/>
                          <a:cs typeface="B Nazanin" panose="00000400000000000000" pitchFamily="2" charset="-78"/>
                        </a:rPr>
                        <a:t>بررسی قرارگیری خدمات اینترنت اشیا در معماری </a:t>
                      </a:r>
                      <a:r>
                        <a:rPr lang="en-US" sz="1600" kern="1600" dirty="0">
                          <a:effectLst/>
                          <a:cs typeface="B Nazanin" panose="00000400000000000000" pitchFamily="2" charset="-78"/>
                        </a:rPr>
                        <a:t>Fog </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a:effectLst/>
                          <a:cs typeface="B Nazanin" panose="00000400000000000000" pitchFamily="2" charset="-78"/>
                        </a:rPr>
                        <a:t>متوسط</a:t>
                      </a:r>
                      <a:endParaRPr lang="en-US" sz="16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a:effectLst/>
                          <a:cs typeface="B Nazanin" panose="00000400000000000000" pitchFamily="2" charset="-78"/>
                        </a:rPr>
                        <a:t>متوسط</a:t>
                      </a:r>
                      <a:endParaRPr lang="en-US" sz="16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a:effectLst/>
                          <a:cs typeface="B Nazanin" panose="00000400000000000000" pitchFamily="2" charset="-78"/>
                        </a:rPr>
                        <a:t>بالا</a:t>
                      </a:r>
                      <a:endParaRPr lang="en-US" sz="16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a:effectLst/>
                          <a:cs typeface="B Nazanin" panose="00000400000000000000" pitchFamily="2" charset="-78"/>
                        </a:rPr>
                        <a:t>بالا</a:t>
                      </a:r>
                      <a:endParaRPr lang="en-US" sz="16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dirty="0">
                          <a:effectLst/>
                          <a:cs typeface="B Nazanin" panose="00000400000000000000" pitchFamily="2" charset="-78"/>
                        </a:rPr>
                        <a:t>پایین</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extLst>
                  <a:ext uri="{0D108BD9-81ED-4DB2-BD59-A6C34878D82A}">
                    <a16:rowId xmlns:a16="http://schemas.microsoft.com/office/drawing/2014/main" val="4273656743"/>
                  </a:ext>
                </a:extLst>
              </a:tr>
              <a:tr h="610652">
                <a:tc>
                  <a:txBody>
                    <a:bodyPr/>
                    <a:lstStyle/>
                    <a:p>
                      <a:pPr algn="r" rtl="1">
                        <a:lnSpc>
                          <a:spcPct val="115000"/>
                        </a:lnSpc>
                        <a:spcAft>
                          <a:spcPts val="0"/>
                        </a:spcAft>
                      </a:pPr>
                      <a:r>
                        <a:rPr lang="fa-IR" sz="1400" kern="1600" dirty="0">
                          <a:effectLst/>
                          <a:cs typeface="B Nazanin" panose="00000400000000000000" pitchFamily="2" charset="-78"/>
                        </a:rPr>
                        <a:t>گروه تحقیقاتی خسروآبادی و همکارانش</a:t>
                      </a:r>
                      <a:r>
                        <a:rPr lang="en-US" sz="1400" dirty="0">
                          <a:effectLst/>
                          <a:cs typeface="B Nazanin" panose="00000400000000000000" pitchFamily="2" charset="-78"/>
                        </a:rPr>
                        <a:t>[30]</a:t>
                      </a:r>
                      <a:endParaRPr lang="en-US" sz="14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r" rtl="1">
                        <a:lnSpc>
                          <a:spcPct val="115000"/>
                        </a:lnSpc>
                        <a:spcAft>
                          <a:spcPts val="0"/>
                        </a:spcAft>
                      </a:pPr>
                      <a:r>
                        <a:rPr lang="fa-IR" sz="1600" kern="1600">
                          <a:effectLst/>
                          <a:cs typeface="B Nazanin" panose="00000400000000000000" pitchFamily="2" charset="-78"/>
                        </a:rPr>
                        <a:t>پیشنهاد یک الگوریتم اکتشافی را برای حل </a:t>
                      </a:r>
                      <a:r>
                        <a:rPr lang="en-US" sz="1600" kern="1600">
                          <a:effectLst/>
                          <a:cs typeface="B Nazanin" panose="00000400000000000000" pitchFamily="2" charset="-78"/>
                        </a:rPr>
                        <a:t>SPP</a:t>
                      </a:r>
                      <a:r>
                        <a:rPr lang="fa-IR" sz="1600" kern="1600">
                          <a:effectLst/>
                          <a:cs typeface="B Nazanin" panose="00000400000000000000" pitchFamily="2" charset="-78"/>
                        </a:rPr>
                        <a:t> که به صورت خوشه‌بندی دستگاه‌های مه و خدمات حساس به نیاز ابتدا (</a:t>
                      </a:r>
                      <a:r>
                        <a:rPr lang="en-US" sz="1600" kern="1600">
                          <a:effectLst/>
                          <a:cs typeface="B Nazanin" panose="00000400000000000000" pitchFamily="2" charset="-78"/>
                        </a:rPr>
                        <a:t>SCATTER</a:t>
                      </a:r>
                      <a:r>
                        <a:rPr lang="fa-IR" sz="1600" kern="1600">
                          <a:effectLst/>
                          <a:cs typeface="B Nazanin" panose="00000400000000000000" pitchFamily="2" charset="-78"/>
                        </a:rPr>
                        <a:t>) نامگذاری شده است.</a:t>
                      </a:r>
                      <a:endParaRPr lang="en-US" sz="16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a:effectLst/>
                          <a:cs typeface="B Nazanin" panose="00000400000000000000" pitchFamily="2" charset="-78"/>
                        </a:rPr>
                        <a:t>بالا</a:t>
                      </a:r>
                      <a:endParaRPr lang="en-US" sz="16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a:effectLst/>
                          <a:cs typeface="B Nazanin" panose="00000400000000000000" pitchFamily="2" charset="-78"/>
                        </a:rPr>
                        <a:t>بالا</a:t>
                      </a:r>
                      <a:endParaRPr lang="en-US" sz="16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a:effectLst/>
                          <a:cs typeface="B Nazanin" panose="00000400000000000000" pitchFamily="2" charset="-78"/>
                        </a:rPr>
                        <a:t>پایین</a:t>
                      </a:r>
                      <a:endParaRPr lang="en-US" sz="16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a:effectLst/>
                          <a:cs typeface="B Nazanin" panose="00000400000000000000" pitchFamily="2" charset="-78"/>
                        </a:rPr>
                        <a:t>بالا</a:t>
                      </a:r>
                      <a:endParaRPr lang="en-US" sz="16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dirty="0">
                          <a:effectLst/>
                          <a:cs typeface="B Nazanin" panose="00000400000000000000" pitchFamily="2" charset="-78"/>
                        </a:rPr>
                        <a:t>متوسط</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extLst>
                  <a:ext uri="{0D108BD9-81ED-4DB2-BD59-A6C34878D82A}">
                    <a16:rowId xmlns:a16="http://schemas.microsoft.com/office/drawing/2014/main" val="1903730744"/>
                  </a:ext>
                </a:extLst>
              </a:tr>
              <a:tr h="407100">
                <a:tc>
                  <a:txBody>
                    <a:bodyPr/>
                    <a:lstStyle/>
                    <a:p>
                      <a:pPr algn="r" rtl="1">
                        <a:lnSpc>
                          <a:spcPct val="115000"/>
                        </a:lnSpc>
                        <a:spcAft>
                          <a:spcPts val="0"/>
                        </a:spcAft>
                      </a:pPr>
                      <a:r>
                        <a:rPr lang="fa-IR" sz="1400" kern="1600">
                          <a:effectLst/>
                          <a:cs typeface="B Nazanin" panose="00000400000000000000" pitchFamily="2" charset="-78"/>
                        </a:rPr>
                        <a:t>گروه تحقیقاتی جونگ هاو و همکارانش</a:t>
                      </a:r>
                      <a:r>
                        <a:rPr lang="en-US" sz="1400">
                          <a:effectLst/>
                          <a:cs typeface="B Nazanin" panose="00000400000000000000" pitchFamily="2" charset="-78"/>
                        </a:rPr>
                        <a:t>[31]</a:t>
                      </a:r>
                      <a:r>
                        <a:rPr lang="fa-IR" sz="1400" kern="1600">
                          <a:effectLst/>
                          <a:cs typeface="B Nazanin" panose="00000400000000000000" pitchFamily="2" charset="-78"/>
                        </a:rPr>
                        <a:t> </a:t>
                      </a:r>
                      <a:endParaRPr lang="en-US" sz="14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r" rtl="1">
                        <a:lnSpc>
                          <a:spcPct val="115000"/>
                        </a:lnSpc>
                        <a:spcAft>
                          <a:spcPts val="0"/>
                        </a:spcAft>
                      </a:pPr>
                      <a:r>
                        <a:rPr lang="fa-IR" sz="1600" kern="1600" dirty="0">
                          <a:effectLst/>
                          <a:cs typeface="B Nazanin" panose="00000400000000000000" pitchFamily="2" charset="-78"/>
                        </a:rPr>
                        <a:t>ارائه موضوع جایگذاری سرویس مه متمرکز شده و روندهای تحقیقاتی اخیر در این موضوع</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a:effectLst/>
                          <a:cs typeface="B Nazanin" panose="00000400000000000000" pitchFamily="2" charset="-78"/>
                        </a:rPr>
                        <a:t>بالا</a:t>
                      </a:r>
                      <a:endParaRPr lang="en-US" sz="16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a:effectLst/>
                          <a:cs typeface="B Nazanin" panose="00000400000000000000" pitchFamily="2" charset="-78"/>
                        </a:rPr>
                        <a:t>پایین</a:t>
                      </a:r>
                      <a:endParaRPr lang="en-US" sz="16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a:effectLst/>
                          <a:cs typeface="B Nazanin" panose="00000400000000000000" pitchFamily="2" charset="-78"/>
                        </a:rPr>
                        <a:t>متوسط</a:t>
                      </a:r>
                      <a:endParaRPr lang="en-US" sz="16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a:effectLst/>
                          <a:cs typeface="B Nazanin" panose="00000400000000000000" pitchFamily="2" charset="-78"/>
                        </a:rPr>
                        <a:t>متوسط</a:t>
                      </a:r>
                      <a:endParaRPr lang="en-US" sz="16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dirty="0">
                          <a:effectLst/>
                          <a:cs typeface="B Nazanin" panose="00000400000000000000" pitchFamily="2" charset="-78"/>
                        </a:rPr>
                        <a:t>بالا</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extLst>
                  <a:ext uri="{0D108BD9-81ED-4DB2-BD59-A6C34878D82A}">
                    <a16:rowId xmlns:a16="http://schemas.microsoft.com/office/drawing/2014/main" val="2332479810"/>
                  </a:ext>
                </a:extLst>
              </a:tr>
              <a:tr h="407100">
                <a:tc>
                  <a:txBody>
                    <a:bodyPr/>
                    <a:lstStyle/>
                    <a:p>
                      <a:pPr algn="r" rtl="1">
                        <a:lnSpc>
                          <a:spcPct val="115000"/>
                        </a:lnSpc>
                        <a:spcAft>
                          <a:spcPts val="0"/>
                        </a:spcAft>
                      </a:pPr>
                      <a:r>
                        <a:rPr lang="fa-IR" sz="1400" kern="1600">
                          <a:effectLst/>
                          <a:cs typeface="B Nazanin" panose="00000400000000000000" pitchFamily="2" charset="-78"/>
                        </a:rPr>
                        <a:t>گروه تحقیقاتی ایوبی و همکارانش</a:t>
                      </a:r>
                      <a:r>
                        <a:rPr lang="en-US" sz="1400">
                          <a:effectLst/>
                          <a:cs typeface="B Nazanin" panose="00000400000000000000" pitchFamily="2" charset="-78"/>
                        </a:rPr>
                        <a:t>[32]</a:t>
                      </a:r>
                      <a:endParaRPr lang="en-US" sz="14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r" rtl="1">
                        <a:lnSpc>
                          <a:spcPct val="115000"/>
                        </a:lnSpc>
                        <a:spcAft>
                          <a:spcPts val="0"/>
                        </a:spcAft>
                      </a:pPr>
                      <a:r>
                        <a:rPr lang="fa-IR" sz="1600" kern="1600" dirty="0">
                          <a:effectLst/>
                          <a:cs typeface="B Nazanin" panose="00000400000000000000" pitchFamily="2" charset="-78"/>
                        </a:rPr>
                        <a:t>ارائه یک روش مستقل استقرار سرویس اینترنت اشیا شامل چهار مرحله نظارت، تجزیه و تحلیل، تصمیم گیری و اجرا</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a:effectLst/>
                          <a:cs typeface="B Nazanin" panose="00000400000000000000" pitchFamily="2" charset="-78"/>
                        </a:rPr>
                        <a:t>متوسط</a:t>
                      </a:r>
                      <a:endParaRPr lang="en-US" sz="16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a:effectLst/>
                          <a:cs typeface="B Nazanin" panose="00000400000000000000" pitchFamily="2" charset="-78"/>
                        </a:rPr>
                        <a:t>پایین</a:t>
                      </a:r>
                      <a:endParaRPr lang="en-US" sz="16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a:effectLst/>
                          <a:cs typeface="B Nazanin" panose="00000400000000000000" pitchFamily="2" charset="-78"/>
                        </a:rPr>
                        <a:t>پایین</a:t>
                      </a:r>
                      <a:endParaRPr lang="en-US" sz="16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a:effectLst/>
                          <a:cs typeface="B Nazanin" panose="00000400000000000000" pitchFamily="2" charset="-78"/>
                        </a:rPr>
                        <a:t>بالا</a:t>
                      </a:r>
                      <a:endParaRPr lang="en-US" sz="16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dirty="0">
                          <a:effectLst/>
                          <a:cs typeface="B Nazanin" panose="00000400000000000000" pitchFamily="2" charset="-78"/>
                        </a:rPr>
                        <a:t>متوسط</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extLst>
                  <a:ext uri="{0D108BD9-81ED-4DB2-BD59-A6C34878D82A}">
                    <a16:rowId xmlns:a16="http://schemas.microsoft.com/office/drawing/2014/main" val="1620455918"/>
                  </a:ext>
                </a:extLst>
              </a:tr>
              <a:tr h="596558">
                <a:tc>
                  <a:txBody>
                    <a:bodyPr/>
                    <a:lstStyle/>
                    <a:p>
                      <a:pPr algn="r" rtl="1">
                        <a:lnSpc>
                          <a:spcPct val="115000"/>
                        </a:lnSpc>
                        <a:spcAft>
                          <a:spcPts val="0"/>
                        </a:spcAft>
                      </a:pPr>
                      <a:r>
                        <a:rPr lang="fa-IR" sz="1400" kern="1600">
                          <a:effectLst/>
                          <a:cs typeface="B Nazanin" panose="00000400000000000000" pitchFamily="2" charset="-78"/>
                        </a:rPr>
                        <a:t>گروه تحقیقاتی کریما و همکارانش</a:t>
                      </a:r>
                      <a:r>
                        <a:rPr lang="en-US" sz="1400">
                          <a:effectLst/>
                          <a:cs typeface="B Nazanin" panose="00000400000000000000" pitchFamily="2" charset="-78"/>
                        </a:rPr>
                        <a:t>[29]</a:t>
                      </a:r>
                      <a:endParaRPr lang="en-US" sz="14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r" rtl="1">
                        <a:lnSpc>
                          <a:spcPct val="115000"/>
                        </a:lnSpc>
                        <a:spcAft>
                          <a:spcPts val="0"/>
                        </a:spcAft>
                      </a:pPr>
                      <a:r>
                        <a:rPr lang="fa-IR" sz="1600" kern="1600" dirty="0">
                          <a:effectLst/>
                          <a:cs typeface="B Nazanin" panose="00000400000000000000" pitchFamily="2" charset="-78"/>
                        </a:rPr>
                        <a:t>پیشنهاد یک مدل برنامه‌ریزی خطی عدد صحیح برای قرار دادن سرویس با هدف کاهش تأخیر برنامه‌های کاربردی محبوب</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a:effectLst/>
                          <a:cs typeface="B Nazanin" panose="00000400000000000000" pitchFamily="2" charset="-78"/>
                        </a:rPr>
                        <a:t>بالا</a:t>
                      </a:r>
                      <a:endParaRPr lang="en-US" sz="16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a:effectLst/>
                          <a:cs typeface="B Nazanin" panose="00000400000000000000" pitchFamily="2" charset="-78"/>
                        </a:rPr>
                        <a:t>پایین</a:t>
                      </a:r>
                      <a:endParaRPr lang="en-US" sz="16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a:effectLst/>
                          <a:cs typeface="B Nazanin" panose="00000400000000000000" pitchFamily="2" charset="-78"/>
                        </a:rPr>
                        <a:t>متوسط</a:t>
                      </a:r>
                      <a:endParaRPr lang="en-US" sz="16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a:effectLst/>
                          <a:cs typeface="B Nazanin" panose="00000400000000000000" pitchFamily="2" charset="-78"/>
                        </a:rPr>
                        <a:t>بالا</a:t>
                      </a:r>
                      <a:endParaRPr lang="en-US" sz="16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dirty="0">
                          <a:effectLst/>
                          <a:cs typeface="B Nazanin" panose="00000400000000000000" pitchFamily="2" charset="-78"/>
                        </a:rPr>
                        <a:t>بالا</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extLst>
                  <a:ext uri="{0D108BD9-81ED-4DB2-BD59-A6C34878D82A}">
                    <a16:rowId xmlns:a16="http://schemas.microsoft.com/office/drawing/2014/main" val="2963361881"/>
                  </a:ext>
                </a:extLst>
              </a:tr>
              <a:tr h="596558">
                <a:tc>
                  <a:txBody>
                    <a:bodyPr/>
                    <a:lstStyle/>
                    <a:p>
                      <a:pPr algn="r" rtl="1">
                        <a:lnSpc>
                          <a:spcPct val="115000"/>
                        </a:lnSpc>
                        <a:spcAft>
                          <a:spcPts val="0"/>
                        </a:spcAft>
                      </a:pPr>
                      <a:r>
                        <a:rPr lang="fa-IR" sz="1400" kern="1600">
                          <a:effectLst/>
                          <a:cs typeface="B Nazanin" panose="00000400000000000000" pitchFamily="2" charset="-78"/>
                        </a:rPr>
                        <a:t>گروه تحقیقاتی هالوا و همکارانش</a:t>
                      </a:r>
                      <a:r>
                        <a:rPr lang="en-US" sz="1400">
                          <a:effectLst/>
                          <a:cs typeface="B Nazanin" panose="00000400000000000000" pitchFamily="2" charset="-78"/>
                        </a:rPr>
                        <a:t>[1]</a:t>
                      </a:r>
                      <a:endParaRPr lang="en-US" sz="14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r" rtl="1">
                        <a:lnSpc>
                          <a:spcPct val="115000"/>
                        </a:lnSpc>
                        <a:spcAft>
                          <a:spcPts val="0"/>
                        </a:spcAft>
                      </a:pPr>
                      <a:r>
                        <a:rPr lang="fa-IR" sz="1600" kern="1600" dirty="0">
                          <a:effectLst/>
                          <a:cs typeface="B Nazanin" panose="00000400000000000000" pitchFamily="2" charset="-78"/>
                        </a:rPr>
                        <a:t>جایگذاری سرویس بلادرنگ در چارچوب محاسباتی مه برای کاربردهای اینترنت اشیا: رویکرد مبتنی بر منطق فازی</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dirty="0">
                          <a:effectLst/>
                          <a:cs typeface="B Nazanin" panose="00000400000000000000" pitchFamily="2" charset="-78"/>
                        </a:rPr>
                        <a:t>پایین</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a:effectLst/>
                          <a:cs typeface="B Nazanin" panose="00000400000000000000" pitchFamily="2" charset="-78"/>
                        </a:rPr>
                        <a:t>پایین</a:t>
                      </a:r>
                      <a:endParaRPr lang="en-US" sz="16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a:effectLst/>
                          <a:cs typeface="B Nazanin" panose="00000400000000000000" pitchFamily="2" charset="-78"/>
                        </a:rPr>
                        <a:t>پایین</a:t>
                      </a:r>
                      <a:endParaRPr lang="en-US" sz="16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a:effectLst/>
                          <a:cs typeface="B Nazanin" panose="00000400000000000000" pitchFamily="2" charset="-78"/>
                        </a:rPr>
                        <a:t>بالا</a:t>
                      </a:r>
                      <a:endParaRPr lang="en-US" sz="16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dirty="0">
                          <a:effectLst/>
                          <a:cs typeface="B Nazanin" panose="00000400000000000000" pitchFamily="2" charset="-78"/>
                        </a:rPr>
                        <a:t>بالا</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extLst>
                  <a:ext uri="{0D108BD9-81ED-4DB2-BD59-A6C34878D82A}">
                    <a16:rowId xmlns:a16="http://schemas.microsoft.com/office/drawing/2014/main" val="2307331300"/>
                  </a:ext>
                </a:extLst>
              </a:tr>
              <a:tr h="596558">
                <a:tc>
                  <a:txBody>
                    <a:bodyPr/>
                    <a:lstStyle/>
                    <a:p>
                      <a:pPr algn="r" rtl="1">
                        <a:lnSpc>
                          <a:spcPct val="115000"/>
                        </a:lnSpc>
                        <a:spcAft>
                          <a:spcPts val="0"/>
                        </a:spcAft>
                      </a:pPr>
                      <a:r>
                        <a:rPr lang="fa-IR" sz="1400" kern="1600">
                          <a:effectLst/>
                          <a:cs typeface="B Nazanin" panose="00000400000000000000" pitchFamily="2" charset="-78"/>
                        </a:rPr>
                        <a:t>گروه تحقیقاتی حسینی و همکارانش</a:t>
                      </a:r>
                      <a:r>
                        <a:rPr lang="en-US" sz="1400">
                          <a:effectLst/>
                          <a:cs typeface="B Nazanin" panose="00000400000000000000" pitchFamily="2" charset="-78"/>
                        </a:rPr>
                        <a:t>[14]</a:t>
                      </a:r>
                      <a:endParaRPr lang="en-US" sz="14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r" rtl="1">
                        <a:lnSpc>
                          <a:spcPct val="115000"/>
                        </a:lnSpc>
                        <a:spcAft>
                          <a:spcPts val="0"/>
                        </a:spcAft>
                      </a:pPr>
                      <a:r>
                        <a:rPr lang="fa-IR" sz="1600" kern="1600">
                          <a:effectLst/>
                          <a:cs typeface="B Nazanin" panose="00000400000000000000" pitchFamily="2" charset="-78"/>
                        </a:rPr>
                        <a:t>زمان بندی وظایف برای محاسبات مه داوطلبانه به نام های </a:t>
                      </a:r>
                      <a:r>
                        <a:rPr lang="en-US" sz="1600" kern="1600">
                          <a:effectLst/>
                          <a:cs typeface="B Nazanin" panose="00000400000000000000" pitchFamily="2" charset="-78"/>
                        </a:rPr>
                        <a:t>Min-CCV</a:t>
                      </a:r>
                      <a:r>
                        <a:rPr lang="fa-IR" sz="1600" kern="1600">
                          <a:effectLst/>
                          <a:cs typeface="B Nazanin" panose="00000400000000000000" pitchFamily="2" charset="-78"/>
                        </a:rPr>
                        <a:t> و </a:t>
                      </a:r>
                      <a:r>
                        <a:rPr lang="en-US" sz="1600" kern="1600">
                          <a:effectLst/>
                          <a:cs typeface="B Nazanin" panose="00000400000000000000" pitchFamily="2" charset="-78"/>
                        </a:rPr>
                        <a:t>Min-V</a:t>
                      </a:r>
                      <a:endParaRPr lang="en-US" sz="16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dirty="0">
                          <a:effectLst/>
                          <a:cs typeface="B Nazanin" panose="00000400000000000000" pitchFamily="2" charset="-78"/>
                        </a:rPr>
                        <a:t>پایین</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dirty="0">
                          <a:effectLst/>
                          <a:cs typeface="B Nazanin" panose="00000400000000000000" pitchFamily="2" charset="-78"/>
                        </a:rPr>
                        <a:t>متوسط</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dirty="0">
                          <a:effectLst/>
                          <a:cs typeface="B Nazanin" panose="00000400000000000000" pitchFamily="2" charset="-78"/>
                        </a:rPr>
                        <a:t>متوسط</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a:effectLst/>
                          <a:cs typeface="B Nazanin" panose="00000400000000000000" pitchFamily="2" charset="-78"/>
                        </a:rPr>
                        <a:t>متوسط</a:t>
                      </a:r>
                      <a:endParaRPr lang="en-US" sz="16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dirty="0">
                          <a:effectLst/>
                          <a:cs typeface="B Nazanin" panose="00000400000000000000" pitchFamily="2" charset="-78"/>
                        </a:rPr>
                        <a:t>متوسط</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extLst>
                  <a:ext uri="{0D108BD9-81ED-4DB2-BD59-A6C34878D82A}">
                    <a16:rowId xmlns:a16="http://schemas.microsoft.com/office/drawing/2014/main" val="876820886"/>
                  </a:ext>
                </a:extLst>
              </a:tr>
              <a:tr h="596558">
                <a:tc>
                  <a:txBody>
                    <a:bodyPr/>
                    <a:lstStyle/>
                    <a:p>
                      <a:pPr algn="r" rtl="1">
                        <a:lnSpc>
                          <a:spcPct val="115000"/>
                        </a:lnSpc>
                        <a:spcAft>
                          <a:spcPts val="0"/>
                        </a:spcAft>
                      </a:pPr>
                      <a:r>
                        <a:rPr lang="fa-IR" sz="1400" kern="1600" dirty="0">
                          <a:effectLst/>
                          <a:cs typeface="B Nazanin" panose="00000400000000000000" pitchFamily="2" charset="-78"/>
                        </a:rPr>
                        <a:t>گروه تحقیقاتی صراف زاده و همکارانش</a:t>
                      </a:r>
                      <a:r>
                        <a:rPr lang="en-US" sz="1400" dirty="0">
                          <a:effectLst/>
                          <a:cs typeface="B Nazanin" panose="00000400000000000000" pitchFamily="2" charset="-78"/>
                        </a:rPr>
                        <a:t>[23]</a:t>
                      </a:r>
                      <a:r>
                        <a:rPr lang="fa-IR" sz="1400" kern="1600" dirty="0">
                          <a:effectLst/>
                          <a:cs typeface="B Nazanin" panose="00000400000000000000" pitchFamily="2" charset="-78"/>
                        </a:rPr>
                        <a:t> </a:t>
                      </a:r>
                      <a:endParaRPr lang="en-US" sz="14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r" rtl="1">
                        <a:lnSpc>
                          <a:spcPct val="115000"/>
                        </a:lnSpc>
                        <a:spcAft>
                          <a:spcPts val="0"/>
                        </a:spcAft>
                      </a:pPr>
                      <a:r>
                        <a:rPr lang="fa-IR" sz="1600" kern="1600" dirty="0">
                          <a:effectLst/>
                          <a:cs typeface="B Nazanin" panose="00000400000000000000" pitchFamily="2" charset="-78"/>
                        </a:rPr>
                        <a:t>به حداقل رساندن تاخیر برنامه و استفاده از شبکه با پیشنهاد یک الگوریتم قرار دادن سرویس مبتنی بر ژنتیک در محیط‌های مه</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a:effectLst/>
                          <a:cs typeface="B Nazanin" panose="00000400000000000000" pitchFamily="2" charset="-78"/>
                        </a:rPr>
                        <a:t>متوسط</a:t>
                      </a:r>
                      <a:endParaRPr lang="en-US" sz="16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a:effectLst/>
                          <a:cs typeface="B Nazanin" panose="00000400000000000000" pitchFamily="2" charset="-78"/>
                        </a:rPr>
                        <a:t>بالا</a:t>
                      </a:r>
                      <a:endParaRPr lang="en-US" sz="16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dirty="0">
                          <a:effectLst/>
                          <a:cs typeface="B Nazanin" panose="00000400000000000000" pitchFamily="2" charset="-78"/>
                        </a:rPr>
                        <a:t>متوسط</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dirty="0">
                          <a:effectLst/>
                          <a:cs typeface="B Nazanin" panose="00000400000000000000" pitchFamily="2" charset="-78"/>
                        </a:rPr>
                        <a:t>متوسط</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dirty="0">
                          <a:effectLst/>
                          <a:cs typeface="B Nazanin" panose="00000400000000000000" pitchFamily="2" charset="-78"/>
                        </a:rPr>
                        <a:t>بالا</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extLst>
                  <a:ext uri="{0D108BD9-81ED-4DB2-BD59-A6C34878D82A}">
                    <a16:rowId xmlns:a16="http://schemas.microsoft.com/office/drawing/2014/main" val="133055341"/>
                  </a:ext>
                </a:extLst>
              </a:tr>
            </a:tbl>
          </a:graphicData>
        </a:graphic>
      </p:graphicFrame>
      <p:sp>
        <p:nvSpPr>
          <p:cNvPr id="6" name="Title 1"/>
          <p:cNvSpPr txBox="1">
            <a:spLocks/>
          </p:cNvSpPr>
          <p:nvPr/>
        </p:nvSpPr>
        <p:spPr>
          <a:xfrm>
            <a:off x="602673" y="247843"/>
            <a:ext cx="10972800" cy="822422"/>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rtl="1"/>
            <a:r>
              <a:rPr lang="ar-SA" sz="2400" smtClean="0">
                <a:solidFill>
                  <a:srgbClr val="FF0000"/>
                </a:solidFill>
                <a:cs typeface="B Titr" panose="00000700000000000000" pitchFamily="2" charset="-78"/>
              </a:rPr>
              <a:t>رویکردهای بررسی شده، به همراه مزایا و معایب موجود</a:t>
            </a:r>
            <a:endParaRPr lang="fa-IR" sz="2400" dirty="0">
              <a:solidFill>
                <a:srgbClr val="FF0000"/>
              </a:solidFill>
            </a:endParaRPr>
          </a:p>
        </p:txBody>
      </p:sp>
    </p:spTree>
    <p:extLst>
      <p:ext uri="{BB962C8B-B14F-4D97-AF65-F5344CB8AC3E}">
        <p14:creationId xmlns:p14="http://schemas.microsoft.com/office/powerpoint/2010/main" val="38335631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a-IR"/>
          </a:p>
        </p:txBody>
      </p:sp>
      <p:graphicFrame>
        <p:nvGraphicFramePr>
          <p:cNvPr id="4" name="Table 3"/>
          <p:cNvGraphicFramePr>
            <a:graphicFrameLocks noGrp="1"/>
          </p:cNvGraphicFramePr>
          <p:nvPr>
            <p:extLst>
              <p:ext uri="{D42A27DB-BD31-4B8C-83A1-F6EECF244321}">
                <p14:modId xmlns:p14="http://schemas.microsoft.com/office/powerpoint/2010/main" val="3927987155"/>
              </p:ext>
            </p:extLst>
          </p:nvPr>
        </p:nvGraphicFramePr>
        <p:xfrm>
          <a:off x="684210" y="1236516"/>
          <a:ext cx="10891262" cy="5333975"/>
        </p:xfrm>
        <a:graphic>
          <a:graphicData uri="http://schemas.openxmlformats.org/drawingml/2006/table">
            <a:tbl>
              <a:tblPr rtl="1" firstRow="1" firstCol="1" bandRow="1">
                <a:tableStyleId>{5C22544A-7EE6-4342-B048-85BDC9FD1C3A}</a:tableStyleId>
              </a:tblPr>
              <a:tblGrid>
                <a:gridCol w="2277102">
                  <a:extLst>
                    <a:ext uri="{9D8B030D-6E8A-4147-A177-3AD203B41FA5}">
                      <a16:colId xmlns:a16="http://schemas.microsoft.com/office/drawing/2014/main" val="3985659156"/>
                    </a:ext>
                  </a:extLst>
                </a:gridCol>
                <a:gridCol w="4952635">
                  <a:extLst>
                    <a:ext uri="{9D8B030D-6E8A-4147-A177-3AD203B41FA5}">
                      <a16:colId xmlns:a16="http://schemas.microsoft.com/office/drawing/2014/main" val="251476235"/>
                    </a:ext>
                  </a:extLst>
                </a:gridCol>
                <a:gridCol w="732305">
                  <a:extLst>
                    <a:ext uri="{9D8B030D-6E8A-4147-A177-3AD203B41FA5}">
                      <a16:colId xmlns:a16="http://schemas.microsoft.com/office/drawing/2014/main" val="3754225663"/>
                    </a:ext>
                  </a:extLst>
                </a:gridCol>
                <a:gridCol w="732305">
                  <a:extLst>
                    <a:ext uri="{9D8B030D-6E8A-4147-A177-3AD203B41FA5}">
                      <a16:colId xmlns:a16="http://schemas.microsoft.com/office/drawing/2014/main" val="123474905"/>
                    </a:ext>
                  </a:extLst>
                </a:gridCol>
                <a:gridCol w="732305">
                  <a:extLst>
                    <a:ext uri="{9D8B030D-6E8A-4147-A177-3AD203B41FA5}">
                      <a16:colId xmlns:a16="http://schemas.microsoft.com/office/drawing/2014/main" val="3765060506"/>
                    </a:ext>
                  </a:extLst>
                </a:gridCol>
                <a:gridCol w="732305">
                  <a:extLst>
                    <a:ext uri="{9D8B030D-6E8A-4147-A177-3AD203B41FA5}">
                      <a16:colId xmlns:a16="http://schemas.microsoft.com/office/drawing/2014/main" val="370788252"/>
                    </a:ext>
                  </a:extLst>
                </a:gridCol>
                <a:gridCol w="732305">
                  <a:extLst>
                    <a:ext uri="{9D8B030D-6E8A-4147-A177-3AD203B41FA5}">
                      <a16:colId xmlns:a16="http://schemas.microsoft.com/office/drawing/2014/main" val="4293648849"/>
                    </a:ext>
                  </a:extLst>
                </a:gridCol>
              </a:tblGrid>
              <a:tr h="725893">
                <a:tc>
                  <a:txBody>
                    <a:bodyPr/>
                    <a:lstStyle/>
                    <a:p>
                      <a:pPr marL="71755" marR="71755" algn="ctr" defTabSz="457200" rtl="1" eaLnBrk="1" latinLnBrk="0" hangingPunct="1">
                        <a:spcAft>
                          <a:spcPts val="0"/>
                        </a:spcAft>
                      </a:pPr>
                      <a:r>
                        <a:rPr lang="fa-IR" sz="1400" b="1" kern="1200" dirty="0">
                          <a:solidFill>
                            <a:schemeClr val="lt1"/>
                          </a:solidFill>
                          <a:effectLst/>
                          <a:latin typeface="+mn-lt"/>
                          <a:ea typeface="+mn-ea"/>
                          <a:cs typeface="B Titr" panose="00000700000000000000" pitchFamily="2" charset="-78"/>
                        </a:rPr>
                        <a:t>مولف</a:t>
                      </a:r>
                      <a:endParaRPr lang="en-US" sz="1400" b="1" kern="1200" dirty="0">
                        <a:solidFill>
                          <a:schemeClr val="lt1"/>
                        </a:solidFill>
                        <a:effectLst/>
                        <a:latin typeface="+mn-lt"/>
                        <a:ea typeface="+mn-ea"/>
                        <a:cs typeface="B Titr" panose="00000700000000000000" pitchFamily="2" charset="-78"/>
                      </a:endParaRPr>
                    </a:p>
                  </a:txBody>
                  <a:tcPr marL="68580" marR="68580" marT="0" marB="0" anchor="ctr"/>
                </a:tc>
                <a:tc>
                  <a:txBody>
                    <a:bodyPr/>
                    <a:lstStyle/>
                    <a:p>
                      <a:pPr marL="71755" marR="71755" algn="ctr" defTabSz="457200" rtl="1" eaLnBrk="1" latinLnBrk="0" hangingPunct="1">
                        <a:spcAft>
                          <a:spcPts val="0"/>
                        </a:spcAft>
                      </a:pPr>
                      <a:r>
                        <a:rPr lang="fa-IR" sz="1400" b="1" kern="1200" dirty="0">
                          <a:solidFill>
                            <a:schemeClr val="lt1"/>
                          </a:solidFill>
                          <a:effectLst/>
                          <a:latin typeface="+mn-lt"/>
                          <a:ea typeface="+mn-ea"/>
                          <a:cs typeface="B Titr" panose="00000700000000000000" pitchFamily="2" charset="-78"/>
                        </a:rPr>
                        <a:t>روش پیشنهادی</a:t>
                      </a:r>
                      <a:endParaRPr lang="en-US" sz="1400" b="1" kern="1200" dirty="0">
                        <a:solidFill>
                          <a:schemeClr val="lt1"/>
                        </a:solidFill>
                        <a:effectLst/>
                        <a:latin typeface="+mn-lt"/>
                        <a:ea typeface="+mn-ea"/>
                        <a:cs typeface="B Titr" panose="00000700000000000000" pitchFamily="2" charset="-78"/>
                      </a:endParaRPr>
                    </a:p>
                  </a:txBody>
                  <a:tcPr marL="68580" marR="68580" marT="0" marB="0" anchor="ctr"/>
                </a:tc>
                <a:tc>
                  <a:txBody>
                    <a:bodyPr/>
                    <a:lstStyle/>
                    <a:p>
                      <a:pPr marL="71755" marR="71755" algn="ctr" defTabSz="457200" rtl="1" eaLnBrk="1" latinLnBrk="0" hangingPunct="1">
                        <a:spcAft>
                          <a:spcPts val="0"/>
                        </a:spcAft>
                      </a:pPr>
                      <a:r>
                        <a:rPr lang="fa-IR" sz="1400" b="1" kern="1200" dirty="0">
                          <a:solidFill>
                            <a:schemeClr val="lt1"/>
                          </a:solidFill>
                          <a:effectLst/>
                          <a:latin typeface="+mn-lt"/>
                          <a:ea typeface="+mn-ea"/>
                          <a:cs typeface="B Titr" panose="00000700000000000000" pitchFamily="2" charset="-78"/>
                        </a:rPr>
                        <a:t>سرعت</a:t>
                      </a:r>
                      <a:endParaRPr lang="en-US" sz="1400" b="1" kern="1200" dirty="0">
                        <a:solidFill>
                          <a:schemeClr val="lt1"/>
                        </a:solidFill>
                        <a:effectLst/>
                        <a:latin typeface="+mn-lt"/>
                        <a:ea typeface="+mn-ea"/>
                        <a:cs typeface="B Titr" panose="00000700000000000000" pitchFamily="2" charset="-78"/>
                      </a:endParaRPr>
                    </a:p>
                  </a:txBody>
                  <a:tcPr marL="68580" marR="68580" marT="0" marB="0" vert="vert270" anchor="ctr"/>
                </a:tc>
                <a:tc>
                  <a:txBody>
                    <a:bodyPr/>
                    <a:lstStyle/>
                    <a:p>
                      <a:pPr marL="71755" marR="71755" algn="ctr" defTabSz="457200" rtl="1" eaLnBrk="1" latinLnBrk="0" hangingPunct="1">
                        <a:spcAft>
                          <a:spcPts val="0"/>
                        </a:spcAft>
                      </a:pPr>
                      <a:r>
                        <a:rPr lang="fa-IR" sz="1400" b="1" kern="1200" dirty="0">
                          <a:solidFill>
                            <a:schemeClr val="lt1"/>
                          </a:solidFill>
                          <a:effectLst/>
                          <a:latin typeface="+mn-lt"/>
                          <a:ea typeface="+mn-ea"/>
                          <a:cs typeface="B Titr" panose="00000700000000000000" pitchFamily="2" charset="-78"/>
                        </a:rPr>
                        <a:t>تاخیر</a:t>
                      </a:r>
                      <a:endParaRPr lang="en-US" sz="1400" b="1" kern="1200" dirty="0">
                        <a:solidFill>
                          <a:schemeClr val="lt1"/>
                        </a:solidFill>
                        <a:effectLst/>
                        <a:latin typeface="+mn-lt"/>
                        <a:ea typeface="+mn-ea"/>
                        <a:cs typeface="B Titr" panose="00000700000000000000" pitchFamily="2" charset="-78"/>
                      </a:endParaRPr>
                    </a:p>
                  </a:txBody>
                  <a:tcPr marL="68580" marR="68580" marT="0" marB="0" vert="vert270" anchor="ctr"/>
                </a:tc>
                <a:tc>
                  <a:txBody>
                    <a:bodyPr/>
                    <a:lstStyle/>
                    <a:p>
                      <a:pPr marL="71755" marR="71755" algn="ctr" defTabSz="457200" rtl="1" eaLnBrk="1" latinLnBrk="0" hangingPunct="1">
                        <a:spcAft>
                          <a:spcPts val="0"/>
                        </a:spcAft>
                      </a:pPr>
                      <a:r>
                        <a:rPr lang="fa-IR" sz="1400" b="1" kern="1200" dirty="0">
                          <a:solidFill>
                            <a:schemeClr val="lt1"/>
                          </a:solidFill>
                          <a:effectLst/>
                          <a:latin typeface="+mn-lt"/>
                          <a:ea typeface="+mn-ea"/>
                          <a:cs typeface="B Titr" panose="00000700000000000000" pitchFamily="2" charset="-78"/>
                        </a:rPr>
                        <a:t>مصرف انرژی</a:t>
                      </a:r>
                      <a:endParaRPr lang="en-US" sz="1400" b="1" kern="1200" dirty="0">
                        <a:solidFill>
                          <a:schemeClr val="lt1"/>
                        </a:solidFill>
                        <a:effectLst/>
                        <a:latin typeface="+mn-lt"/>
                        <a:ea typeface="+mn-ea"/>
                        <a:cs typeface="B Titr" panose="00000700000000000000" pitchFamily="2" charset="-78"/>
                      </a:endParaRPr>
                    </a:p>
                  </a:txBody>
                  <a:tcPr marL="68580" marR="68580" marT="0" marB="0" vert="vert270" anchor="ctr"/>
                </a:tc>
                <a:tc>
                  <a:txBody>
                    <a:bodyPr/>
                    <a:lstStyle/>
                    <a:p>
                      <a:pPr marL="71755" marR="71755" algn="ctr" defTabSz="457200" rtl="1" eaLnBrk="1" latinLnBrk="0" hangingPunct="1">
                        <a:spcAft>
                          <a:spcPts val="0"/>
                        </a:spcAft>
                      </a:pPr>
                      <a:r>
                        <a:rPr lang="fa-IR" sz="1400" b="1" kern="1200" dirty="0">
                          <a:solidFill>
                            <a:schemeClr val="lt1"/>
                          </a:solidFill>
                          <a:effectLst/>
                          <a:latin typeface="+mn-lt"/>
                          <a:ea typeface="+mn-ea"/>
                          <a:cs typeface="B Titr" panose="00000700000000000000" pitchFamily="2" charset="-78"/>
                        </a:rPr>
                        <a:t>کیفیت سرویس</a:t>
                      </a:r>
                      <a:endParaRPr lang="en-US" sz="1400" b="1" kern="1200" dirty="0">
                        <a:solidFill>
                          <a:schemeClr val="lt1"/>
                        </a:solidFill>
                        <a:effectLst/>
                        <a:latin typeface="+mn-lt"/>
                        <a:ea typeface="+mn-ea"/>
                        <a:cs typeface="B Titr" panose="00000700000000000000" pitchFamily="2" charset="-78"/>
                      </a:endParaRPr>
                    </a:p>
                  </a:txBody>
                  <a:tcPr marL="68580" marR="68580" marT="0" marB="0" vert="vert270" anchor="ctr"/>
                </a:tc>
                <a:tc>
                  <a:txBody>
                    <a:bodyPr/>
                    <a:lstStyle/>
                    <a:p>
                      <a:pPr marL="71755" marR="71755" algn="ctr" defTabSz="457200" rtl="1" eaLnBrk="1" latinLnBrk="0" hangingPunct="1">
                        <a:spcAft>
                          <a:spcPts val="0"/>
                        </a:spcAft>
                      </a:pPr>
                      <a:r>
                        <a:rPr lang="fa-IR" sz="1400" b="1" kern="1200" dirty="0">
                          <a:solidFill>
                            <a:schemeClr val="lt1"/>
                          </a:solidFill>
                          <a:effectLst/>
                          <a:latin typeface="+mn-lt"/>
                          <a:ea typeface="+mn-ea"/>
                          <a:cs typeface="B Titr" panose="00000700000000000000" pitchFamily="2" charset="-78"/>
                        </a:rPr>
                        <a:t>طول عمر شبکه</a:t>
                      </a:r>
                      <a:endParaRPr lang="en-US" sz="1400" b="1" kern="1200" dirty="0">
                        <a:solidFill>
                          <a:schemeClr val="lt1"/>
                        </a:solidFill>
                        <a:effectLst/>
                        <a:latin typeface="+mn-lt"/>
                        <a:ea typeface="+mn-ea"/>
                        <a:cs typeface="B Titr" panose="00000700000000000000" pitchFamily="2" charset="-78"/>
                      </a:endParaRPr>
                    </a:p>
                  </a:txBody>
                  <a:tcPr marL="68580" marR="68580" marT="0" marB="0" vert="vert270" anchor="ctr"/>
                </a:tc>
                <a:extLst>
                  <a:ext uri="{0D108BD9-81ED-4DB2-BD59-A6C34878D82A}">
                    <a16:rowId xmlns:a16="http://schemas.microsoft.com/office/drawing/2014/main" val="2449997110"/>
                  </a:ext>
                </a:extLst>
              </a:tr>
              <a:tr h="572628">
                <a:tc>
                  <a:txBody>
                    <a:bodyPr/>
                    <a:lstStyle/>
                    <a:p>
                      <a:pPr algn="r" rtl="1">
                        <a:lnSpc>
                          <a:spcPct val="115000"/>
                        </a:lnSpc>
                        <a:spcAft>
                          <a:spcPts val="0"/>
                        </a:spcAft>
                      </a:pPr>
                      <a:r>
                        <a:rPr lang="fa-IR" sz="1400" kern="1600" dirty="0">
                          <a:effectLst/>
                          <a:cs typeface="B Nazanin" panose="00000400000000000000" pitchFamily="2" charset="-78"/>
                        </a:rPr>
                        <a:t>گروه تحقیقاتی رینو و همکارانش</a:t>
                      </a:r>
                      <a:r>
                        <a:rPr lang="en-US" sz="1400" dirty="0">
                          <a:effectLst/>
                          <a:cs typeface="B Nazanin" panose="00000400000000000000" pitchFamily="2" charset="-78"/>
                        </a:rPr>
                        <a:t>[3]</a:t>
                      </a:r>
                      <a:endParaRPr lang="en-US" sz="14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r" rtl="1">
                        <a:lnSpc>
                          <a:spcPct val="115000"/>
                        </a:lnSpc>
                        <a:spcAft>
                          <a:spcPts val="0"/>
                        </a:spcAft>
                      </a:pPr>
                      <a:r>
                        <a:rPr lang="fa-IR" sz="1600" kern="1600" dirty="0">
                          <a:effectLst/>
                          <a:cs typeface="B Nazanin" panose="00000400000000000000" pitchFamily="2" charset="-78"/>
                        </a:rPr>
                        <a:t>ارائه الگوریتم جایگذاری سرویس جدید در محاسبات مه به نام برای بهینه‌سازی تابع چند هدفه</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dirty="0">
                          <a:effectLst/>
                          <a:cs typeface="B Nazanin" panose="00000400000000000000" pitchFamily="2" charset="-78"/>
                        </a:rPr>
                        <a:t>متوسط</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dirty="0">
                          <a:effectLst/>
                          <a:cs typeface="B Nazanin" panose="00000400000000000000" pitchFamily="2" charset="-78"/>
                        </a:rPr>
                        <a:t>بالا</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dirty="0">
                          <a:effectLst/>
                          <a:cs typeface="B Nazanin" panose="00000400000000000000" pitchFamily="2" charset="-78"/>
                        </a:rPr>
                        <a:t>متوسط</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dirty="0">
                          <a:effectLst/>
                          <a:cs typeface="B Nazanin" panose="00000400000000000000" pitchFamily="2" charset="-78"/>
                        </a:rPr>
                        <a:t>متوسط</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dirty="0">
                          <a:effectLst/>
                          <a:cs typeface="B Nazanin" panose="00000400000000000000" pitchFamily="2" charset="-78"/>
                        </a:rPr>
                        <a:t>بالا</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extLst>
                  <a:ext uri="{0D108BD9-81ED-4DB2-BD59-A6C34878D82A}">
                    <a16:rowId xmlns:a16="http://schemas.microsoft.com/office/drawing/2014/main" val="1987799803"/>
                  </a:ext>
                </a:extLst>
              </a:tr>
              <a:tr h="586157">
                <a:tc>
                  <a:txBody>
                    <a:bodyPr/>
                    <a:lstStyle/>
                    <a:p>
                      <a:pPr algn="r" rtl="1">
                        <a:lnSpc>
                          <a:spcPct val="115000"/>
                        </a:lnSpc>
                        <a:spcAft>
                          <a:spcPts val="0"/>
                        </a:spcAft>
                      </a:pPr>
                      <a:r>
                        <a:rPr lang="fa-IR" sz="1400" kern="1600" dirty="0">
                          <a:effectLst/>
                          <a:cs typeface="B Nazanin" panose="00000400000000000000" pitchFamily="2" charset="-78"/>
                        </a:rPr>
                        <a:t>گروه تحقیقاتی لاخان و همکارانش</a:t>
                      </a:r>
                      <a:r>
                        <a:rPr lang="en-US" sz="1400" dirty="0">
                          <a:effectLst/>
                          <a:cs typeface="B Nazanin" panose="00000400000000000000" pitchFamily="2" charset="-78"/>
                        </a:rPr>
                        <a:t>[15]</a:t>
                      </a:r>
                      <a:endParaRPr lang="en-US" sz="14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r" rtl="1">
                        <a:lnSpc>
                          <a:spcPct val="115000"/>
                        </a:lnSpc>
                        <a:spcAft>
                          <a:spcPts val="0"/>
                        </a:spcAft>
                      </a:pPr>
                      <a:r>
                        <a:rPr lang="fa-IR" sz="1600" kern="1600" dirty="0">
                          <a:effectLst/>
                          <a:cs typeface="B Nazanin" panose="00000400000000000000" pitchFamily="2" charset="-78"/>
                        </a:rPr>
                        <a:t>ارائه یک چارچوب الگوریتم جایگذاری سرویس کارآمد با در نظر گرفتن پارامترهای انرژی، بر اساس شبکه های عصبی عمیق</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a:effectLst/>
                          <a:cs typeface="B Nazanin" panose="00000400000000000000" pitchFamily="2" charset="-78"/>
                        </a:rPr>
                        <a:t>بالا</a:t>
                      </a:r>
                      <a:endParaRPr lang="en-US" sz="16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dirty="0">
                          <a:effectLst/>
                          <a:cs typeface="B Nazanin" panose="00000400000000000000" pitchFamily="2" charset="-78"/>
                        </a:rPr>
                        <a:t>متوسط</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a:effectLst/>
                          <a:cs typeface="B Nazanin" panose="00000400000000000000" pitchFamily="2" charset="-78"/>
                        </a:rPr>
                        <a:t>متوسط</a:t>
                      </a:r>
                      <a:endParaRPr lang="en-US" sz="16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a:effectLst/>
                          <a:cs typeface="B Nazanin" panose="00000400000000000000" pitchFamily="2" charset="-78"/>
                        </a:rPr>
                        <a:t>بالا</a:t>
                      </a:r>
                      <a:endParaRPr lang="en-US" sz="16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dirty="0">
                          <a:effectLst/>
                          <a:cs typeface="B Nazanin" panose="00000400000000000000" pitchFamily="2" charset="-78"/>
                        </a:rPr>
                        <a:t>متوسط</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extLst>
                  <a:ext uri="{0D108BD9-81ED-4DB2-BD59-A6C34878D82A}">
                    <a16:rowId xmlns:a16="http://schemas.microsoft.com/office/drawing/2014/main" val="1291059380"/>
                  </a:ext>
                </a:extLst>
              </a:tr>
              <a:tr h="572628">
                <a:tc>
                  <a:txBody>
                    <a:bodyPr/>
                    <a:lstStyle/>
                    <a:p>
                      <a:pPr algn="r" rtl="1">
                        <a:lnSpc>
                          <a:spcPct val="115000"/>
                        </a:lnSpc>
                        <a:spcAft>
                          <a:spcPts val="0"/>
                        </a:spcAft>
                      </a:pPr>
                      <a:r>
                        <a:rPr lang="fa-IR" sz="1400" kern="1600">
                          <a:effectLst/>
                          <a:cs typeface="B Nazanin" panose="00000400000000000000" pitchFamily="2" charset="-78"/>
                        </a:rPr>
                        <a:t>گروه تحقیقاتی لیجز و همکارانش</a:t>
                      </a:r>
                      <a:r>
                        <a:rPr lang="en-US" sz="1400">
                          <a:effectLst/>
                          <a:cs typeface="B Nazanin" panose="00000400000000000000" pitchFamily="2" charset="-78"/>
                        </a:rPr>
                        <a:t>[4]</a:t>
                      </a:r>
                      <a:endParaRPr lang="en-US" sz="14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r" rtl="1">
                        <a:lnSpc>
                          <a:spcPct val="115000"/>
                        </a:lnSpc>
                        <a:spcAft>
                          <a:spcPts val="0"/>
                        </a:spcAft>
                      </a:pPr>
                      <a:r>
                        <a:rPr lang="fa-IR" sz="1600" kern="1600" dirty="0">
                          <a:effectLst/>
                          <a:cs typeface="B Nazanin" panose="00000400000000000000" pitchFamily="2" charset="-78"/>
                        </a:rPr>
                        <a:t>ارائه یک رویکرد جایگذاری سرویس را در محیط‌های مه- با در نظر گرفتن مسئله مصرف انرژی در زمان‌ تکمیل برنامه </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a:effectLst/>
                          <a:cs typeface="B Nazanin" panose="00000400000000000000" pitchFamily="2" charset="-78"/>
                        </a:rPr>
                        <a:t>بالا</a:t>
                      </a:r>
                      <a:endParaRPr lang="en-US" sz="16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dirty="0">
                          <a:effectLst/>
                          <a:cs typeface="B Nazanin" panose="00000400000000000000" pitchFamily="2" charset="-78"/>
                        </a:rPr>
                        <a:t>متوسط</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a:effectLst/>
                          <a:cs typeface="B Nazanin" panose="00000400000000000000" pitchFamily="2" charset="-78"/>
                        </a:rPr>
                        <a:t>بالا</a:t>
                      </a:r>
                      <a:endParaRPr lang="en-US" sz="16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a:effectLst/>
                          <a:cs typeface="B Nazanin" panose="00000400000000000000" pitchFamily="2" charset="-78"/>
                        </a:rPr>
                        <a:t>متوسط</a:t>
                      </a:r>
                      <a:endParaRPr lang="en-US" sz="16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a:effectLst/>
                          <a:cs typeface="B Nazanin" panose="00000400000000000000" pitchFamily="2" charset="-78"/>
                        </a:rPr>
                        <a:t>بالا</a:t>
                      </a:r>
                      <a:endParaRPr lang="en-US" sz="16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extLst>
                  <a:ext uri="{0D108BD9-81ED-4DB2-BD59-A6C34878D82A}">
                    <a16:rowId xmlns:a16="http://schemas.microsoft.com/office/drawing/2014/main" val="1739928786"/>
                  </a:ext>
                </a:extLst>
              </a:tr>
              <a:tr h="572628">
                <a:tc>
                  <a:txBody>
                    <a:bodyPr/>
                    <a:lstStyle/>
                    <a:p>
                      <a:pPr algn="r" rtl="1">
                        <a:lnSpc>
                          <a:spcPct val="115000"/>
                        </a:lnSpc>
                        <a:spcAft>
                          <a:spcPts val="0"/>
                        </a:spcAft>
                      </a:pPr>
                      <a:r>
                        <a:rPr lang="fa-IR" sz="1400" kern="1600">
                          <a:effectLst/>
                          <a:cs typeface="B Nazanin" panose="00000400000000000000" pitchFamily="2" charset="-78"/>
                        </a:rPr>
                        <a:t>گروه تحقیقاتی معماری و همکارانش </a:t>
                      </a:r>
                      <a:r>
                        <a:rPr lang="en-US" sz="1400">
                          <a:effectLst/>
                          <a:cs typeface="B Nazanin" panose="00000400000000000000" pitchFamily="2" charset="-78"/>
                        </a:rPr>
                        <a:t>[9]</a:t>
                      </a:r>
                      <a:endParaRPr lang="en-US" sz="14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r" rtl="1">
                        <a:lnSpc>
                          <a:spcPct val="115000"/>
                        </a:lnSpc>
                        <a:spcAft>
                          <a:spcPts val="0"/>
                        </a:spcAft>
                      </a:pPr>
                      <a:r>
                        <a:rPr lang="fa-IR" sz="1600" kern="1600" dirty="0">
                          <a:effectLst/>
                          <a:cs typeface="B Nazanin" panose="00000400000000000000" pitchFamily="2" charset="-78"/>
                        </a:rPr>
                        <a:t>یک الگوریتم جایگذاری سرویس آگاه از تأخیر مبتنی بر تطبیق ماشین مجازی با استفاده از رویکردهای فراابتکاری</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a:effectLst/>
                          <a:cs typeface="B Nazanin" panose="00000400000000000000" pitchFamily="2" charset="-78"/>
                        </a:rPr>
                        <a:t>بالا</a:t>
                      </a:r>
                      <a:endParaRPr lang="en-US" sz="16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a:effectLst/>
                          <a:cs typeface="B Nazanin" panose="00000400000000000000" pitchFamily="2" charset="-78"/>
                        </a:rPr>
                        <a:t>متوسط</a:t>
                      </a:r>
                      <a:endParaRPr lang="en-US" sz="16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dirty="0">
                          <a:effectLst/>
                          <a:cs typeface="B Nazanin" panose="00000400000000000000" pitchFamily="2" charset="-78"/>
                        </a:rPr>
                        <a:t>بالا</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a:effectLst/>
                          <a:cs typeface="B Nazanin" panose="00000400000000000000" pitchFamily="2" charset="-78"/>
                        </a:rPr>
                        <a:t>متوسط</a:t>
                      </a:r>
                      <a:endParaRPr lang="en-US" sz="16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dirty="0">
                          <a:effectLst/>
                          <a:cs typeface="B Nazanin" panose="00000400000000000000" pitchFamily="2" charset="-78"/>
                        </a:rPr>
                        <a:t>بالا</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extLst>
                  <a:ext uri="{0D108BD9-81ED-4DB2-BD59-A6C34878D82A}">
                    <a16:rowId xmlns:a16="http://schemas.microsoft.com/office/drawing/2014/main" val="1384806289"/>
                  </a:ext>
                </a:extLst>
              </a:tr>
              <a:tr h="572628">
                <a:tc>
                  <a:txBody>
                    <a:bodyPr/>
                    <a:lstStyle/>
                    <a:p>
                      <a:pPr algn="r" rtl="1">
                        <a:lnSpc>
                          <a:spcPct val="115000"/>
                        </a:lnSpc>
                        <a:spcAft>
                          <a:spcPts val="0"/>
                        </a:spcAft>
                      </a:pPr>
                      <a:r>
                        <a:rPr lang="fa-IR" sz="1400" kern="1600">
                          <a:effectLst/>
                          <a:cs typeface="B Nazanin" panose="00000400000000000000" pitchFamily="2" charset="-78"/>
                        </a:rPr>
                        <a:t>گروه تحقیقاتی رفعت و همکارانش</a:t>
                      </a:r>
                      <a:r>
                        <a:rPr lang="en-US" sz="1400">
                          <a:effectLst/>
                          <a:cs typeface="B Nazanin" panose="00000400000000000000" pitchFamily="2" charset="-78"/>
                        </a:rPr>
                        <a:t>[10]</a:t>
                      </a:r>
                      <a:endParaRPr lang="en-US" sz="14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r" rtl="1">
                        <a:lnSpc>
                          <a:spcPct val="115000"/>
                        </a:lnSpc>
                        <a:spcAft>
                          <a:spcPts val="0"/>
                        </a:spcAft>
                      </a:pPr>
                      <a:r>
                        <a:rPr lang="fa-IR" sz="1600" kern="1600" dirty="0">
                          <a:effectLst/>
                          <a:cs typeface="B Nazanin" panose="00000400000000000000" pitchFamily="2" charset="-78"/>
                        </a:rPr>
                        <a:t>ارائه یک راه‌حل جایگذاری سرویس به منظور برآورده کردن حداکثر تعداد درخواست‌ها با توجه به الزامات مهلت زمانی آنها</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dirty="0">
                          <a:effectLst/>
                          <a:cs typeface="B Nazanin" panose="00000400000000000000" pitchFamily="2" charset="-78"/>
                        </a:rPr>
                        <a:t>بالا</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dirty="0">
                          <a:effectLst/>
                          <a:cs typeface="B Nazanin" panose="00000400000000000000" pitchFamily="2" charset="-78"/>
                        </a:rPr>
                        <a:t>بالا</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dirty="0">
                          <a:effectLst/>
                          <a:cs typeface="B Nazanin" panose="00000400000000000000" pitchFamily="2" charset="-78"/>
                        </a:rPr>
                        <a:t>متوسط</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dirty="0">
                          <a:effectLst/>
                          <a:cs typeface="B Nazanin" panose="00000400000000000000" pitchFamily="2" charset="-78"/>
                        </a:rPr>
                        <a:t>بالا</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dirty="0">
                          <a:effectLst/>
                          <a:cs typeface="B Nazanin" panose="00000400000000000000" pitchFamily="2" charset="-78"/>
                        </a:rPr>
                        <a:t>متوسط</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extLst>
                  <a:ext uri="{0D108BD9-81ED-4DB2-BD59-A6C34878D82A}">
                    <a16:rowId xmlns:a16="http://schemas.microsoft.com/office/drawing/2014/main" val="1006425064"/>
                  </a:ext>
                </a:extLst>
              </a:tr>
              <a:tr h="572628">
                <a:tc>
                  <a:txBody>
                    <a:bodyPr/>
                    <a:lstStyle/>
                    <a:p>
                      <a:pPr algn="r" rtl="1">
                        <a:lnSpc>
                          <a:spcPct val="115000"/>
                        </a:lnSpc>
                        <a:spcAft>
                          <a:spcPts val="0"/>
                        </a:spcAft>
                      </a:pPr>
                      <a:r>
                        <a:rPr lang="fa-IR" sz="1400" kern="1600" dirty="0">
                          <a:effectLst/>
                          <a:latin typeface="Times New Roman" panose="02020603050405020304" pitchFamily="18" charset="0"/>
                          <a:ea typeface="B Nazanin" panose="00000400000000000000" pitchFamily="2" charset="-78"/>
                          <a:cs typeface="B Nazanin" panose="00000400000000000000" pitchFamily="2" charset="-78"/>
                        </a:rPr>
                        <a:t>گروه تحقیقاتی سالیمان و همکارانش</a:t>
                      </a:r>
                      <a:r>
                        <a:rPr lang="en-US" sz="1400" dirty="0">
                          <a:effectLst/>
                          <a:latin typeface="Times New Roman" panose="02020603050405020304" pitchFamily="18" charset="0"/>
                          <a:ea typeface="B Nazanin" panose="00000400000000000000" pitchFamily="2" charset="-78"/>
                          <a:cs typeface="B Nazanin" panose="00000400000000000000" pitchFamily="2" charset="-78"/>
                        </a:rPr>
                        <a:t>[26]</a:t>
                      </a:r>
                      <a:r>
                        <a:rPr lang="fa-IR" sz="1400" kern="1600" dirty="0">
                          <a:effectLst/>
                          <a:latin typeface="Times New Roman" panose="02020603050405020304" pitchFamily="18" charset="0"/>
                          <a:ea typeface="B Nazanin" panose="00000400000000000000" pitchFamily="2" charset="-78"/>
                          <a:cs typeface="B Nazanin" panose="00000400000000000000" pitchFamily="2" charset="-78"/>
                        </a:rPr>
                        <a:t> </a:t>
                      </a:r>
                      <a:endParaRPr lang="en-US" sz="14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r" rtl="1">
                        <a:lnSpc>
                          <a:spcPct val="115000"/>
                        </a:lnSpc>
                        <a:spcAft>
                          <a:spcPts val="0"/>
                        </a:spcAft>
                      </a:pPr>
                      <a:r>
                        <a:rPr lang="fa-IR" sz="1600" kern="1600" dirty="0">
                          <a:effectLst/>
                          <a:latin typeface="Times New Roman" panose="02020603050405020304" pitchFamily="18" charset="0"/>
                          <a:ea typeface="B Nazanin" panose="00000400000000000000" pitchFamily="2" charset="-78"/>
                          <a:cs typeface="B Nazanin" panose="00000400000000000000" pitchFamily="2" charset="-78"/>
                        </a:rPr>
                        <a:t>ارائه یک چارچوب محاسباتی مفهومی مستقل مبتنی بر میان افزار کنترل مه-ابر برای مدیریت بهینه مه و منابع ابر </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dirty="0">
                          <a:effectLst/>
                          <a:latin typeface="Times New Roman" panose="02020603050405020304" pitchFamily="18" charset="0"/>
                          <a:ea typeface="B Nazanin" panose="00000400000000000000" pitchFamily="2" charset="-78"/>
                          <a:cs typeface="B Nazanin" panose="00000400000000000000" pitchFamily="2" charset="-78"/>
                        </a:rPr>
                        <a:t>متوسط</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dirty="0">
                          <a:effectLst/>
                          <a:latin typeface="Times New Roman" panose="02020603050405020304" pitchFamily="18" charset="0"/>
                          <a:ea typeface="B Nazanin" panose="00000400000000000000" pitchFamily="2" charset="-78"/>
                          <a:cs typeface="B Nazanin" panose="00000400000000000000" pitchFamily="2" charset="-78"/>
                        </a:rPr>
                        <a:t>پایین</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dirty="0">
                          <a:effectLst/>
                          <a:latin typeface="Times New Roman" panose="02020603050405020304" pitchFamily="18" charset="0"/>
                          <a:ea typeface="B Nazanin" panose="00000400000000000000" pitchFamily="2" charset="-78"/>
                          <a:cs typeface="B Nazanin" panose="00000400000000000000" pitchFamily="2" charset="-78"/>
                        </a:rPr>
                        <a:t>پایین</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dirty="0">
                          <a:effectLst/>
                          <a:latin typeface="Times New Roman" panose="02020603050405020304" pitchFamily="18" charset="0"/>
                          <a:ea typeface="B Nazanin" panose="00000400000000000000" pitchFamily="2" charset="-78"/>
                          <a:cs typeface="B Nazanin" panose="00000400000000000000" pitchFamily="2" charset="-78"/>
                        </a:rPr>
                        <a:t>بالا</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dirty="0">
                          <a:effectLst/>
                          <a:latin typeface="Times New Roman" panose="02020603050405020304" pitchFamily="18" charset="0"/>
                          <a:ea typeface="B Nazanin" panose="00000400000000000000" pitchFamily="2" charset="-78"/>
                          <a:cs typeface="B Nazanin" panose="00000400000000000000" pitchFamily="2" charset="-78"/>
                        </a:rPr>
                        <a:t>متوسط</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extLst>
                  <a:ext uri="{0D108BD9-81ED-4DB2-BD59-A6C34878D82A}">
                    <a16:rowId xmlns:a16="http://schemas.microsoft.com/office/drawing/2014/main" val="1699756912"/>
                  </a:ext>
                </a:extLst>
              </a:tr>
              <a:tr h="572628">
                <a:tc>
                  <a:txBody>
                    <a:bodyPr/>
                    <a:lstStyle/>
                    <a:p>
                      <a:pPr algn="r" rtl="1">
                        <a:lnSpc>
                          <a:spcPct val="115000"/>
                        </a:lnSpc>
                        <a:spcAft>
                          <a:spcPts val="0"/>
                        </a:spcAft>
                      </a:pPr>
                      <a:r>
                        <a:rPr lang="fa-IR" sz="1400" kern="1600">
                          <a:effectLst/>
                          <a:latin typeface="Times New Roman" panose="02020603050405020304" pitchFamily="18" charset="0"/>
                          <a:ea typeface="B Nazanin" panose="00000400000000000000" pitchFamily="2" charset="-78"/>
                          <a:cs typeface="B Nazanin" panose="00000400000000000000" pitchFamily="2" charset="-78"/>
                        </a:rPr>
                        <a:t>گروه تحقیقاتی تکیه بند و همکاران </a:t>
                      </a:r>
                      <a:r>
                        <a:rPr lang="en-US" sz="1400">
                          <a:effectLst/>
                          <a:latin typeface="Times New Roman" panose="02020603050405020304" pitchFamily="18" charset="0"/>
                          <a:ea typeface="B Nazanin" panose="00000400000000000000" pitchFamily="2" charset="-78"/>
                          <a:cs typeface="B Nazanin" panose="00000400000000000000" pitchFamily="2" charset="-78"/>
                        </a:rPr>
                        <a:t>[27]</a:t>
                      </a:r>
                      <a:endParaRPr lang="en-US" sz="14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r" rtl="1">
                        <a:lnSpc>
                          <a:spcPct val="115000"/>
                        </a:lnSpc>
                        <a:spcAft>
                          <a:spcPts val="0"/>
                        </a:spcAft>
                      </a:pPr>
                      <a:r>
                        <a:rPr lang="fa-IR" sz="1600" kern="1600" dirty="0">
                          <a:effectLst/>
                          <a:latin typeface="Times New Roman" panose="02020603050405020304" pitchFamily="18" charset="0"/>
                          <a:ea typeface="B Nazanin" panose="00000400000000000000" pitchFamily="2" charset="-78"/>
                          <a:cs typeface="B Nazanin" panose="00000400000000000000" pitchFamily="2" charset="-78"/>
                        </a:rPr>
                        <a:t>بررسی مشکل ارائه خدمات پویا را برای ارائه خدمات کاربردی </a:t>
                      </a:r>
                      <a:r>
                        <a:rPr lang="en-US" sz="1600" kern="1600" dirty="0" err="1">
                          <a:effectLst/>
                          <a:latin typeface="Times New Roman" panose="02020603050405020304" pitchFamily="18" charset="0"/>
                          <a:ea typeface="B Nazanin" panose="00000400000000000000" pitchFamily="2" charset="-78"/>
                          <a:cs typeface="B Nazanin" panose="00000400000000000000" pitchFamily="2" charset="-78"/>
                        </a:rPr>
                        <a:t>IoT</a:t>
                      </a:r>
                      <a:r>
                        <a:rPr lang="fa-IR" sz="1600" kern="1600" dirty="0">
                          <a:effectLst/>
                          <a:latin typeface="Times New Roman" panose="02020603050405020304" pitchFamily="18" charset="0"/>
                          <a:ea typeface="B Nazanin" panose="00000400000000000000" pitchFamily="2" charset="-78"/>
                          <a:cs typeface="B Nazanin" panose="00000400000000000000" pitchFamily="2" charset="-78"/>
                        </a:rPr>
                        <a:t> بر روی زیرساخت مه ناهمگن و پویا </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a:effectLst/>
                          <a:latin typeface="Times New Roman" panose="02020603050405020304" pitchFamily="18" charset="0"/>
                          <a:ea typeface="B Nazanin" panose="00000400000000000000" pitchFamily="2" charset="-78"/>
                          <a:cs typeface="B Nazanin" panose="00000400000000000000" pitchFamily="2" charset="-78"/>
                        </a:rPr>
                        <a:t>بالا</a:t>
                      </a:r>
                      <a:endParaRPr lang="en-US" sz="16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a:effectLst/>
                          <a:latin typeface="Times New Roman" panose="02020603050405020304" pitchFamily="18" charset="0"/>
                          <a:ea typeface="B Nazanin" panose="00000400000000000000" pitchFamily="2" charset="-78"/>
                          <a:cs typeface="B Nazanin" panose="00000400000000000000" pitchFamily="2" charset="-78"/>
                        </a:rPr>
                        <a:t>پایین</a:t>
                      </a:r>
                      <a:endParaRPr lang="en-US" sz="160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dirty="0">
                          <a:effectLst/>
                          <a:latin typeface="Times New Roman" panose="02020603050405020304" pitchFamily="18" charset="0"/>
                          <a:ea typeface="B Nazanin" panose="00000400000000000000" pitchFamily="2" charset="-78"/>
                          <a:cs typeface="B Nazanin" panose="00000400000000000000" pitchFamily="2" charset="-78"/>
                        </a:rPr>
                        <a:t>متوسط</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dirty="0">
                          <a:effectLst/>
                          <a:latin typeface="Times New Roman" panose="02020603050405020304" pitchFamily="18" charset="0"/>
                          <a:ea typeface="B Nazanin" panose="00000400000000000000" pitchFamily="2" charset="-78"/>
                          <a:cs typeface="B Nazanin" panose="00000400000000000000" pitchFamily="2" charset="-78"/>
                        </a:rPr>
                        <a:t>بالا</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dirty="0">
                          <a:effectLst/>
                          <a:latin typeface="Times New Roman" panose="02020603050405020304" pitchFamily="18" charset="0"/>
                          <a:ea typeface="B Nazanin" panose="00000400000000000000" pitchFamily="2" charset="-78"/>
                          <a:cs typeface="B Nazanin" panose="00000400000000000000" pitchFamily="2" charset="-78"/>
                        </a:rPr>
                        <a:t>بالا</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extLst>
                  <a:ext uri="{0D108BD9-81ED-4DB2-BD59-A6C34878D82A}">
                    <a16:rowId xmlns:a16="http://schemas.microsoft.com/office/drawing/2014/main" val="3923288120"/>
                  </a:ext>
                </a:extLst>
              </a:tr>
              <a:tr h="586157">
                <a:tc>
                  <a:txBody>
                    <a:bodyPr/>
                    <a:lstStyle/>
                    <a:p>
                      <a:pPr algn="r" rtl="1">
                        <a:lnSpc>
                          <a:spcPct val="115000"/>
                        </a:lnSpc>
                        <a:spcAft>
                          <a:spcPts val="0"/>
                        </a:spcAft>
                      </a:pPr>
                      <a:r>
                        <a:rPr lang="fa-IR" sz="1400" kern="1600" dirty="0">
                          <a:effectLst/>
                          <a:latin typeface="Times New Roman" panose="02020603050405020304" pitchFamily="18" charset="0"/>
                          <a:ea typeface="B Nazanin" panose="00000400000000000000" pitchFamily="2" charset="-78"/>
                          <a:cs typeface="B Nazanin" panose="00000400000000000000" pitchFamily="2" charset="-78"/>
                        </a:rPr>
                        <a:t>گروه تحقیقاتی آرانی و همکارانش </a:t>
                      </a:r>
                      <a:r>
                        <a:rPr lang="en-US" sz="1400" dirty="0">
                          <a:effectLst/>
                          <a:latin typeface="Times New Roman" panose="02020603050405020304" pitchFamily="18" charset="0"/>
                          <a:ea typeface="B Nazanin" panose="00000400000000000000" pitchFamily="2" charset="-78"/>
                          <a:cs typeface="B Nazanin" panose="00000400000000000000" pitchFamily="2" charset="-78"/>
                        </a:rPr>
                        <a:t>[25]</a:t>
                      </a:r>
                      <a:endParaRPr lang="en-US" sz="14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r" rtl="1">
                        <a:lnSpc>
                          <a:spcPct val="115000"/>
                        </a:lnSpc>
                        <a:spcAft>
                          <a:spcPts val="0"/>
                        </a:spcAft>
                      </a:pPr>
                      <a:r>
                        <a:rPr lang="fa-IR" sz="1600" kern="1600" dirty="0">
                          <a:effectLst/>
                          <a:latin typeface="Times New Roman" panose="02020603050405020304" pitchFamily="18" charset="0"/>
                          <a:ea typeface="B Nazanin" panose="00000400000000000000" pitchFamily="2" charset="-78"/>
                          <a:cs typeface="B Nazanin" panose="00000400000000000000" pitchFamily="2" charset="-78"/>
                        </a:rPr>
                        <a:t>ارائه یک راه‌حل کارآمد قرار دادن سرویس اینترنت اشیا را بر اساس روش‌شناسی خودمختار برای استقرار برنامه‌های اینترنت اشیا در زیرساخت مه</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dirty="0">
                          <a:effectLst/>
                          <a:latin typeface="Times New Roman" panose="02020603050405020304" pitchFamily="18" charset="0"/>
                          <a:ea typeface="B Nazanin" panose="00000400000000000000" pitchFamily="2" charset="-78"/>
                          <a:cs typeface="B Nazanin" panose="00000400000000000000" pitchFamily="2" charset="-78"/>
                        </a:rPr>
                        <a:t>متوسط</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dirty="0">
                          <a:effectLst/>
                          <a:latin typeface="Times New Roman" panose="02020603050405020304" pitchFamily="18" charset="0"/>
                          <a:ea typeface="B Nazanin" panose="00000400000000000000" pitchFamily="2" charset="-78"/>
                          <a:cs typeface="B Nazanin" panose="00000400000000000000" pitchFamily="2" charset="-78"/>
                        </a:rPr>
                        <a:t>بالا</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dirty="0">
                          <a:effectLst/>
                          <a:latin typeface="Times New Roman" panose="02020603050405020304" pitchFamily="18" charset="0"/>
                          <a:ea typeface="B Nazanin" panose="00000400000000000000" pitchFamily="2" charset="-78"/>
                          <a:cs typeface="B Nazanin" panose="00000400000000000000" pitchFamily="2" charset="-78"/>
                        </a:rPr>
                        <a:t>پایین</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dirty="0">
                          <a:effectLst/>
                          <a:latin typeface="Times New Roman" panose="02020603050405020304" pitchFamily="18" charset="0"/>
                          <a:ea typeface="B Nazanin" panose="00000400000000000000" pitchFamily="2" charset="-78"/>
                          <a:cs typeface="B Nazanin" panose="00000400000000000000" pitchFamily="2" charset="-78"/>
                        </a:rPr>
                        <a:t>متوسط</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tc>
                  <a:txBody>
                    <a:bodyPr/>
                    <a:lstStyle/>
                    <a:p>
                      <a:pPr algn="ctr" rtl="1">
                        <a:spcAft>
                          <a:spcPts val="0"/>
                        </a:spcAft>
                      </a:pPr>
                      <a:r>
                        <a:rPr lang="fa-IR" sz="1600" kern="1600" dirty="0">
                          <a:effectLst/>
                          <a:latin typeface="Times New Roman" panose="02020603050405020304" pitchFamily="18" charset="0"/>
                          <a:ea typeface="B Nazanin" panose="00000400000000000000" pitchFamily="2" charset="-78"/>
                          <a:cs typeface="B Nazanin" panose="00000400000000000000" pitchFamily="2" charset="-78"/>
                        </a:rPr>
                        <a:t>متوسط</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txBody>
                  <a:tcPr marL="68580" marR="68580" marT="0" marB="0" anchor="ctr"/>
                </a:tc>
                <a:extLst>
                  <a:ext uri="{0D108BD9-81ED-4DB2-BD59-A6C34878D82A}">
                    <a16:rowId xmlns:a16="http://schemas.microsoft.com/office/drawing/2014/main" val="1674247426"/>
                  </a:ext>
                </a:extLst>
              </a:tr>
            </a:tbl>
          </a:graphicData>
        </a:graphic>
      </p:graphicFrame>
      <p:sp>
        <p:nvSpPr>
          <p:cNvPr id="6" name="Title 1"/>
          <p:cNvSpPr txBox="1">
            <a:spLocks/>
          </p:cNvSpPr>
          <p:nvPr/>
        </p:nvSpPr>
        <p:spPr>
          <a:xfrm>
            <a:off x="602673" y="247843"/>
            <a:ext cx="10972800" cy="822422"/>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rtl="1"/>
            <a:r>
              <a:rPr lang="ar-SA" sz="2400" smtClean="0">
                <a:solidFill>
                  <a:srgbClr val="FF0000"/>
                </a:solidFill>
                <a:cs typeface="B Titr" panose="00000700000000000000" pitchFamily="2" charset="-78"/>
              </a:rPr>
              <a:t>رویکردهای بررسی شده، به همراه مزایا و معایب موجود</a:t>
            </a:r>
            <a:endParaRPr lang="fa-IR" sz="2400" dirty="0">
              <a:solidFill>
                <a:srgbClr val="FF0000"/>
              </a:solidFill>
            </a:endParaRPr>
          </a:p>
        </p:txBody>
      </p:sp>
    </p:spTree>
    <p:extLst>
      <p:ext uri="{BB962C8B-B14F-4D97-AF65-F5344CB8AC3E}">
        <p14:creationId xmlns:p14="http://schemas.microsoft.com/office/powerpoint/2010/main" val="14246632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20545" y="183622"/>
            <a:ext cx="3181494" cy="948988"/>
          </a:xfrm>
        </p:spPr>
        <p:txBody>
          <a:bodyPr/>
          <a:lstStyle/>
          <a:p>
            <a:r>
              <a:rPr lang="fa-IR" dirty="0">
                <a:solidFill>
                  <a:srgbClr val="FF0000"/>
                </a:solidFill>
                <a:cs typeface="B Titr" panose="00000700000000000000" pitchFamily="2" charset="-78"/>
              </a:rPr>
              <a:t>منابع و </a:t>
            </a:r>
            <a:r>
              <a:rPr lang="fa-IR" dirty="0" smtClean="0">
                <a:solidFill>
                  <a:srgbClr val="FF0000"/>
                </a:solidFill>
                <a:cs typeface="B Titr" panose="00000700000000000000" pitchFamily="2" charset="-78"/>
              </a:rPr>
              <a:t>مراجع</a:t>
            </a:r>
            <a:endParaRPr lang="fa-IR" dirty="0">
              <a:solidFill>
                <a:srgbClr val="FF0000"/>
              </a:solidFill>
              <a:cs typeface="B Titr" panose="00000700000000000000" pitchFamily="2" charset="-78"/>
            </a:endParaRPr>
          </a:p>
        </p:txBody>
      </p:sp>
      <p:sp>
        <p:nvSpPr>
          <p:cNvPr id="4" name="Rectangle 3"/>
          <p:cNvSpPr/>
          <p:nvPr/>
        </p:nvSpPr>
        <p:spPr>
          <a:xfrm>
            <a:off x="262515" y="1285443"/>
            <a:ext cx="11439524" cy="5509200"/>
          </a:xfrm>
          <a:prstGeom prst="rect">
            <a:avLst/>
          </a:prstGeom>
        </p:spPr>
        <p:txBody>
          <a:bodyPr wrap="square">
            <a:spAutoFit/>
          </a:bodyPr>
          <a:lstStyle/>
          <a:p>
            <a:pPr algn="just"/>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[1]	H. S. Ali, R. R. Rout, P.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Parimi</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and S. K. Das, “Real-Time Task Scheduling in Fog-Cloud Computing Framework for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IoT</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Applications: A Fuzzy Logic based Approach,” in </a:t>
            </a:r>
            <a:r>
              <a:rPr lang="en-US" sz="1600" i="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2021 International Conference on </a:t>
            </a:r>
            <a:r>
              <a:rPr lang="en-US" sz="1600" i="1"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COMmunication</a:t>
            </a:r>
            <a:r>
              <a:rPr lang="en-US" sz="1600" i="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Systems </a:t>
            </a:r>
            <a:r>
              <a:rPr lang="en-US" sz="1600" i="1"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NETworkS</a:t>
            </a:r>
            <a:r>
              <a:rPr lang="en-US" sz="1600" i="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(COMSNETS)</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Jan. 2021, pp. 556–564.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doi</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10.1109/COMSNETS51098.2021.9352931.</a:t>
            </a:r>
            <a:endParaRPr lang="en-US" sz="1600" dirty="0">
              <a:solidFill>
                <a:schemeClr val="bg1"/>
              </a:solidFill>
              <a:latin typeface="Times New Roman" panose="02020603050405020304" pitchFamily="18" charset="0"/>
              <a:ea typeface="Times New Roman" panose="02020603050405020304" pitchFamily="18" charset="0"/>
              <a:cs typeface="Traditional Arabic"/>
            </a:endParaRPr>
          </a:p>
          <a:p>
            <a:pPr algn="just"/>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[2]	Z. Wang, M.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Goudarzi</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M. Gong, and R.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Buyya</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“Deep Reinforcement Learning-based Scheduling for Optimizing System Load and Response Time in Edge and Fog Computing Environments,” Oct. 22, 2023, </a:t>
            </a:r>
            <a:r>
              <a:rPr lang="en-US" sz="1600" i="1"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arXiv</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arXiv:2309.07407.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doi</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10.48550/arXiv.2309.07407.</a:t>
            </a:r>
            <a:endParaRPr lang="en-US" sz="1600" dirty="0">
              <a:solidFill>
                <a:schemeClr val="bg1"/>
              </a:solidFill>
              <a:latin typeface="Times New Roman" panose="02020603050405020304" pitchFamily="18" charset="0"/>
              <a:ea typeface="Times New Roman" panose="02020603050405020304" pitchFamily="18" charset="0"/>
              <a:cs typeface="Traditional Arabic"/>
            </a:endParaRPr>
          </a:p>
          <a:p>
            <a:pPr algn="just"/>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[3]	F.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Hoseiny</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S.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Azizi</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M.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Shojafar</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F.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Ahmadiazar</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and R.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Tafazolli</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“PGA: A Priority-aware Genetic Algorithm for Task Scheduling in Heterogeneous Fog-Cloud Computing,” in </a:t>
            </a:r>
            <a:r>
              <a:rPr lang="en-US" sz="1600" i="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IEEE INFOCOM 2021 - IEEE Conference on Computer Communications Workshops (INFOCOM WKSHPS)</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May 2021, pp. 1–6.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doi</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10.1109/INFOCOMWKSHPS51825.2021.9484436.</a:t>
            </a:r>
            <a:endParaRPr lang="en-US" sz="1600" dirty="0">
              <a:solidFill>
                <a:schemeClr val="bg1"/>
              </a:solidFill>
              <a:latin typeface="Times New Roman" panose="02020603050405020304" pitchFamily="18" charset="0"/>
              <a:ea typeface="Times New Roman" panose="02020603050405020304" pitchFamily="18" charset="0"/>
              <a:cs typeface="Traditional Arabic"/>
            </a:endParaRPr>
          </a:p>
          <a:p>
            <a:pPr algn="just"/>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[4]	S.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Ijaz</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E. U.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Munir</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S. G. Ahmad, M. M.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Rafique</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and O. F. Rana, “Energy-</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makespan</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optimization of workflow scheduling in fog–cloud computing,” </a:t>
            </a:r>
            <a:r>
              <a:rPr lang="en-US" sz="1600" i="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Computing</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vol. 103, no. 9, pp. 2033–2059, Sep. 2021,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doi</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10.1007/s00607-021-00930-0.</a:t>
            </a:r>
            <a:endParaRPr lang="en-US" sz="1600" dirty="0">
              <a:solidFill>
                <a:schemeClr val="bg1"/>
              </a:solidFill>
              <a:latin typeface="Times New Roman" panose="02020603050405020304" pitchFamily="18" charset="0"/>
              <a:ea typeface="Times New Roman" panose="02020603050405020304" pitchFamily="18" charset="0"/>
              <a:cs typeface="Traditional Arabic"/>
            </a:endParaRPr>
          </a:p>
          <a:p>
            <a:pPr algn="just"/>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[5]	S.-E.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Chafi</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Y.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Balboul</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M. Fattah, S. Mazer, and M. E.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Bekkali</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“Enhancing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IoT</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Workloads: A Comparative Study of Fog and Edge Computing Scheduling Algorithms,” in </a:t>
            </a:r>
            <a:r>
              <a:rPr lang="en-US" sz="1600" i="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2024 International Conference on Circuit, Systems and Communication (ICCSC)</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Jun. 2024, pp. 1–6.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doi</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10.1109/ICCSC62074.2024.10616815.</a:t>
            </a:r>
            <a:endParaRPr lang="en-US" sz="1600" dirty="0">
              <a:solidFill>
                <a:schemeClr val="bg1"/>
              </a:solidFill>
              <a:latin typeface="Times New Roman" panose="02020603050405020304" pitchFamily="18" charset="0"/>
              <a:ea typeface="Times New Roman" panose="02020603050405020304" pitchFamily="18" charset="0"/>
              <a:cs typeface="Traditional Arabic"/>
            </a:endParaRPr>
          </a:p>
          <a:p>
            <a:pPr algn="just"/>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[6]	M. Abdel-Basset, R. Mohamed, M.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Elhoseny</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 K. Bashir, A.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Jolfaei</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and N. Kumar, “Energy-Aware Marine Predators Algorithm for Task Scheduling in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IoT</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-Based Fog Computing Applications,” </a:t>
            </a:r>
            <a:r>
              <a:rPr lang="en-US" sz="1600" i="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IEEE Transactions on Industrial Informatics</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vol. 17, no. 7, pp. 5068–5076, Jul. 2021,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doi</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10.1109/TII.2020.3001067.</a:t>
            </a:r>
            <a:endParaRPr lang="en-US" sz="1600" dirty="0">
              <a:solidFill>
                <a:schemeClr val="bg1"/>
              </a:solidFill>
              <a:latin typeface="Times New Roman" panose="02020603050405020304" pitchFamily="18" charset="0"/>
              <a:ea typeface="Times New Roman" panose="02020603050405020304" pitchFamily="18" charset="0"/>
              <a:cs typeface="Traditional Arabic"/>
            </a:endParaRPr>
          </a:p>
          <a:p>
            <a:pPr algn="just"/>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[7]	N.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Alshammari</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S. S. Gill, H.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Pervaiz</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Q. Ni, and H. Ahmed, “Resource Scheduling in Integrated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IoT</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and Fog Computing Environments: A Taxonomy, Survey and Future Directions,” in </a:t>
            </a:r>
            <a:r>
              <a:rPr lang="en-US" sz="1600" i="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Resource Management in Distributed Systems</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 Mukherjee, D. De, and R.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Buyya</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Eds., Singapore: Springer Nature, 2024, pp. 63–77.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doi</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10.1007/978-981-97-2644-8_4.</a:t>
            </a:r>
            <a:endParaRPr lang="en-US" sz="1600" dirty="0">
              <a:solidFill>
                <a:schemeClr val="bg1"/>
              </a:solidFill>
              <a:latin typeface="Times New Roman" panose="02020603050405020304" pitchFamily="18" charset="0"/>
              <a:ea typeface="Times New Roman" panose="02020603050405020304" pitchFamily="18" charset="0"/>
              <a:cs typeface="Traditional Arabic"/>
            </a:endParaRPr>
          </a:p>
          <a:p>
            <a:pPr algn="just"/>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[8]	R.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Ghafari</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and N.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Mansouri</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 novel energy-based task scheduling in fog computing environment: an improved artificial rabbits optimization approach,” </a:t>
            </a:r>
            <a:r>
              <a:rPr lang="en-US" sz="1600" i="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Cluster </a:t>
            </a:r>
            <a:r>
              <a:rPr lang="en-US" sz="1600" i="1"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Comput</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vol. 27, no. 6, pp. 8413–8458, Sep. 2024,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doi</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10.1007/s10586-024-04396-5.</a:t>
            </a:r>
            <a:endParaRPr lang="en-US" sz="1600" dirty="0">
              <a:solidFill>
                <a:schemeClr val="bg1"/>
              </a:solidFill>
              <a:latin typeface="Times New Roman" panose="02020603050405020304" pitchFamily="18" charset="0"/>
              <a:ea typeface="Times New Roman" panose="02020603050405020304" pitchFamily="18" charset="0"/>
              <a:cs typeface="Traditional Arabic"/>
            </a:endParaRPr>
          </a:p>
        </p:txBody>
      </p:sp>
    </p:spTree>
    <p:extLst>
      <p:ext uri="{BB962C8B-B14F-4D97-AF65-F5344CB8AC3E}">
        <p14:creationId xmlns:p14="http://schemas.microsoft.com/office/powerpoint/2010/main" val="20219657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2515" y="1385888"/>
            <a:ext cx="11439524" cy="5262979"/>
          </a:xfrm>
          <a:prstGeom prst="rect">
            <a:avLst/>
          </a:prstGeom>
        </p:spPr>
        <p:txBody>
          <a:bodyPr wrap="square">
            <a:spAutoFit/>
          </a:bodyPr>
          <a:lstStyle/>
          <a:p>
            <a:pPr algn="just"/>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[9]	P.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Memari</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S. S.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Mohammadi</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F.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Jolai</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and R.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Tavakkoli-Moghaddam</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 latency-aware task scheduling algorithm for allocating virtual machines in a cost-effective and time-sensitive fog-cloud architecture,” J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Supercomput</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vol. 78, no. 1, pp. 93–122, Jan. 2022,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doi</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10.1007/s11227-021-03868-4.</a:t>
            </a:r>
          </a:p>
          <a:p>
            <a:pPr algn="just"/>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[10]	R. O.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Aburukba</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T.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Landolsi</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and D. Omer, “A heuristic scheduling approach for fog-cloud computing environment with stationary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IoT</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devices,” Journal of Network and Computer Applications, vol. 180, p. 102994, Apr. 2021,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doi</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10.1016/j.jnca.2021.102994.</a:t>
            </a:r>
          </a:p>
          <a:p>
            <a:pPr algn="just"/>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[11]	J.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Benesty</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J. Chen, Y. Huang, and I. Cohen, “Pearson Correlation Coefficient,” in Noise Reduction in Speech Processing, I. Cohen, Y. Huang, J. Chen, and J.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Benesty</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Eds., in Springer Topics in Signal Processing. , Berlin, Heidelberg: Springer, 2009, pp. 1–4.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doi</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10.1007/978-3-642-00296-0_5.</a:t>
            </a:r>
          </a:p>
          <a:p>
            <a:pPr algn="just"/>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[12]	C.-F. Lai, W.-C.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Chien</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L. T. Yang, and W.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Qiang</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“LSTM and Edge Computing for Big Data Feature Recognition of Industrial Electrical Equipment,” IEEE Trans. Ind. Inf., vol. 15, no. 4, pp. 2469–2477, Apr. 2019,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doi</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10.1109/TII.2019.2892818.</a:t>
            </a:r>
          </a:p>
          <a:p>
            <a:pPr algn="just"/>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[13]	M. Hussain, S.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Nabi</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and M. Hussain, “RAPTS: resource aware prioritized task scheduling technique in heterogeneous fog computing environment,” Cluster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Comput</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vol. 27, no. 9, pp. 13353–13377, Dec. 2024,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doi</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10.1007/s10586-024-04612-2.</a:t>
            </a:r>
          </a:p>
          <a:p>
            <a:pPr algn="just"/>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[14]	F.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Hoseiny</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S.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Azizi</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M.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Shojafar</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and R.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Tafazolli</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“Joint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QoS</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-aware and Cost-efficient Task Scheduling for Fog-cloud Resources in a Volunteer Computing System,” ACM Trans. Internet Technol., vol. 21, no. 4, p. 86:1-86:21, Jul. 2021,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doi</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10.1145/3418501.</a:t>
            </a:r>
          </a:p>
          <a:p>
            <a:pPr algn="just"/>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[15]	A.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Lakhan</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Q.-U.-A.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Mastoi</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M.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Elhoseny</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M. S.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Memon</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and M. A. Mohammed, “Deep neural network-based application partitioning and scheduling for hospitals and medical enterprises using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IoT</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assisted mobile fog cloud,” Enterprise Information Systems, vol. 0, no. 0, pp. 1–23, Feb. 2021,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doi</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10.1080/17517575.2021.1883122.</a:t>
            </a:r>
          </a:p>
          <a:p>
            <a:pPr algn="just"/>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[16]	M.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Jia</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J. Zhu, and H. Huang, “Energy and delay-ware massive task scheduling in fog-cloud computing system,” Peer-to-Peer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Netw</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Appl., vol. 14, no. 4, pp. 2139–2155, Jul. 2021, </a:t>
            </a:r>
            <a:r>
              <a:rPr lang="en-US" sz="1600"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doi</a:t>
            </a:r>
            <a:r>
              <a:rPr lang="en-US" sz="1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10.1007/s12083-021-01118-1.</a:t>
            </a:r>
          </a:p>
        </p:txBody>
      </p:sp>
      <p:sp>
        <p:nvSpPr>
          <p:cNvPr id="5" name="Title 1"/>
          <p:cNvSpPr>
            <a:spLocks noGrp="1"/>
          </p:cNvSpPr>
          <p:nvPr>
            <p:ph type="title"/>
          </p:nvPr>
        </p:nvSpPr>
        <p:spPr>
          <a:xfrm>
            <a:off x="8520545" y="183622"/>
            <a:ext cx="3181494" cy="948988"/>
          </a:xfrm>
        </p:spPr>
        <p:txBody>
          <a:bodyPr/>
          <a:lstStyle/>
          <a:p>
            <a:r>
              <a:rPr lang="fa-IR" dirty="0">
                <a:solidFill>
                  <a:srgbClr val="FF0000"/>
                </a:solidFill>
                <a:cs typeface="B Titr" panose="00000700000000000000" pitchFamily="2" charset="-78"/>
              </a:rPr>
              <a:t>منابع و </a:t>
            </a:r>
            <a:r>
              <a:rPr lang="fa-IR" dirty="0" smtClean="0">
                <a:solidFill>
                  <a:srgbClr val="FF0000"/>
                </a:solidFill>
                <a:cs typeface="B Titr" panose="00000700000000000000" pitchFamily="2" charset="-78"/>
              </a:rPr>
              <a:t>مراجع</a:t>
            </a:r>
            <a:endParaRPr lang="fa-IR" dirty="0">
              <a:solidFill>
                <a:srgbClr val="FF0000"/>
              </a:solidFill>
              <a:cs typeface="B Titr" panose="00000700000000000000" pitchFamily="2" charset="-78"/>
            </a:endParaRPr>
          </a:p>
        </p:txBody>
      </p:sp>
    </p:spTree>
    <p:extLst>
      <p:ext uri="{BB962C8B-B14F-4D97-AF65-F5344CB8AC3E}">
        <p14:creationId xmlns:p14="http://schemas.microsoft.com/office/powerpoint/2010/main" val="28113128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2515" y="948690"/>
            <a:ext cx="11439524" cy="5909310"/>
          </a:xfrm>
          <a:prstGeom prst="rect">
            <a:avLst/>
          </a:prstGeom>
        </p:spPr>
        <p:txBody>
          <a:bodyPr wrap="square">
            <a:spAutoFit/>
          </a:bodyPr>
          <a:lstStyle/>
          <a:p>
            <a:pPr algn="just"/>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[17]	K. Dubey, S. C. Sharma, and M. Kumar, “A Secure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IoT</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Applications Allocation Framework for Integrated Fog-Cloud Environment,” J Grid Computing, vol. 20, no. 1, p. 5, Feb. 2022,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doi</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10.1007/s10723-021-09591-x.</a:t>
            </a:r>
          </a:p>
          <a:p>
            <a:pPr algn="just"/>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[18]	M.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Mokni</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S. Yassa, J. E.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Hajlaoui</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R.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Chelouah</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and M. N.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Omri</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“Cooperative agents-based approach for workflow scheduling on fog-cloud computing,” J Ambient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Intell</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Human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Comput</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Apr. 2021,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doi</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10.1007/s12652-021-03187-9.</a:t>
            </a:r>
          </a:p>
          <a:p>
            <a:pPr algn="just"/>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[19]	J.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Bisht</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and V. S.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Vampugani</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“Load and Cost-Aware Min-Min Workflow Scheduling Algorithm for Heterogeneous Resources in Fog, Cloud, and Edge Scenarios,” IJCAC, vol. 12, no. 1, pp. 1–20, Jan. 2022,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doi</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10.4018/IJCAC.2022010105.</a:t>
            </a:r>
          </a:p>
          <a:p>
            <a:pPr algn="just"/>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[20]	S. D.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Okegbile</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B. T.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Maharaj</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and A. S. Alfa, “A multi-user tasks offloading scheme for integrated edge-fog-cloud computing environments,” IEEE Transactions on Vehicular Technology, pp. 1–1, 2022,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doi</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10.1109/TVT.2022.3167892.</a:t>
            </a:r>
          </a:p>
          <a:p>
            <a:pPr algn="just"/>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[21]	M.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Mokni</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and S. Yassa, “MAS-aware Approach for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QoS</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-based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IoT</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Workflow Scheduling in Fog-Cloud Computing,” in Optimization and Machine Learning, John Wiley &amp; Sons, Ltd, 2022, pp. 25–53.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doi</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10.1002/9781119902881.ch2.</a:t>
            </a:r>
          </a:p>
          <a:p>
            <a:pPr algn="just"/>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[22]	C. Jian, L.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Bao</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and M. Zhang, “A high-efficiency learning model for virtual machine placement in mobile edge computing,” Cluster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Comput</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Jan. 2022,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doi</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10.1007/s10586-022-03550-1.</a:t>
            </a:r>
          </a:p>
          <a:p>
            <a:pPr algn="just"/>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[23]	N.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Sarrafzade</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R.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Entezari-Maleki</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and L. Sousa, “A genetic-based approach for service placement in fog computing,” J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Supercomput</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vol. 78, no. 8, pp. 10854–10875, May 2022,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doi</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10.1007/s11227-021-04254-w.</a:t>
            </a:r>
          </a:p>
          <a:p>
            <a:pPr algn="just"/>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[24]	J.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Taghizadeh</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M.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Ghobaei‐Arani</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and A.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Shahidinejad</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 metaheuristic‐based data replica placement approach for data‐intensive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IoT</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applications in the fog computing environment,”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Softw</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Pract</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Exp</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vol. 52, no. 2, pp. 482–505, Feb. 2022,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doi</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10.1002/spe.3032.</a:t>
            </a:r>
          </a:p>
        </p:txBody>
      </p:sp>
      <p:sp>
        <p:nvSpPr>
          <p:cNvPr id="5" name="Title 1"/>
          <p:cNvSpPr txBox="1">
            <a:spLocks/>
          </p:cNvSpPr>
          <p:nvPr/>
        </p:nvSpPr>
        <p:spPr>
          <a:xfrm>
            <a:off x="8520545" y="183622"/>
            <a:ext cx="3181494" cy="948988"/>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a-IR" dirty="0" smtClean="0">
                <a:solidFill>
                  <a:srgbClr val="FF0000"/>
                </a:solidFill>
                <a:cs typeface="B Titr" panose="00000700000000000000" pitchFamily="2" charset="-78"/>
              </a:rPr>
              <a:t>منابع و مراجع</a:t>
            </a:r>
            <a:endParaRPr lang="fa-IR" dirty="0">
              <a:solidFill>
                <a:srgbClr val="FF0000"/>
              </a:solidFill>
              <a:cs typeface="B Titr" panose="00000700000000000000" pitchFamily="2" charset="-78"/>
            </a:endParaRPr>
          </a:p>
        </p:txBody>
      </p:sp>
    </p:spTree>
    <p:extLst>
      <p:ext uri="{BB962C8B-B14F-4D97-AF65-F5344CB8AC3E}">
        <p14:creationId xmlns:p14="http://schemas.microsoft.com/office/powerpoint/2010/main" val="19590155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523" y="948690"/>
            <a:ext cx="11439524" cy="5909310"/>
          </a:xfrm>
          <a:prstGeom prst="rect">
            <a:avLst/>
          </a:prstGeom>
        </p:spPr>
        <p:txBody>
          <a:bodyPr wrap="square">
            <a:spAutoFit/>
          </a:bodyPr>
          <a:lstStyle/>
          <a:p>
            <a:pPr algn="just"/>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[25]	M.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Ghobaei-Arani</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and A.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Shahidinejad</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 cost-efficient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IoT</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service placement approach using whale optimization algorithm in fog computing environment,” Expert Systems with Applications, vol. 200, p. 117012, Aug. 2022,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doi</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10.1016/j.eswa.2022.117012.</a:t>
            </a:r>
          </a:p>
          <a:p>
            <a:pPr algn="just"/>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[26]	M.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Salimian</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M.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Ghobaei-Arani</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and A.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Shahidinejad</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“An Evolutionary Multi-objective Optimization Technique to Deploy the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IoT</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Services in Fog-enabled Networks: An Autonomous Approach,” Applied Artificial Intelligence, vol. 36, no. 1, p. 2008149, Dec. 2022,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doi</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10.1080/08839514.2021.2008149.</a:t>
            </a:r>
          </a:p>
          <a:p>
            <a:pPr algn="just"/>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[27]	M.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Tekiyehband</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M.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Ghobaei-Arani</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and A.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Shahidinejad</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“An efficient dynamic service provisioning mechanism in fog computing environment: A learning automata approach,” Expert Systems with Applications, vol. 198, p. 116863, Jul. 2022,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doi</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10.1016/j.eswa.2022.116863.</a:t>
            </a:r>
          </a:p>
          <a:p>
            <a:pPr algn="just"/>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[28]	T.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Djemai</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P.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Stolf</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T.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Monteil</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and J.-M. Pierson, “A Discrete Particle Swarm Optimization Approach for Energy-Efficient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IoT</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Services Placement Over Fog Infrastructures,” in 2019 18th International Symposium on Parallel and Distributed Computing (ISPDC), Jun. 2019, pp. 32–40.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doi</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10.1109/ISPDC.2019.00020.</a:t>
            </a:r>
          </a:p>
          <a:p>
            <a:pPr algn="just"/>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[29]	K. Velasquez, D. P. Abreu, L.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Paquete</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M.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Curado</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and E. Monteiro, “A Rank-based Mechanism for Service Placement in the Fog,” in 2020 IFIP Networking Conference (Networking), Jun. 2020, pp. 64–72.</a:t>
            </a:r>
          </a:p>
          <a:p>
            <a:pPr algn="just"/>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[30]	F.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Khosroabadi</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F.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Fotouhi-Ghazvini</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and H.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Fotouhi</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“SCATTER: Service Placement in Real-Time Fog-Assisted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IoT</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Networks,” Journal of Sensor and Actuator Networks, vol. 10, no. 2, Art. no. 2, Jun. 2021,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doi</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10.3390/jsan10020026.</a:t>
            </a:r>
          </a:p>
          <a:p>
            <a:pPr algn="just"/>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[31]	J. Choi and S.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Ahn</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“Scalable Service Placement in the Fog Computing Environment for the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IoT</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-Based Smart City,” Journal of Information Processing Systems, vol. 15, no. 2, pp. 440–448, 2019,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doi</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10.3745/JIPS.03.0113.</a:t>
            </a:r>
          </a:p>
          <a:p>
            <a:pPr algn="just"/>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[32]	M.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Ayoubi</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M.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Ramezanpour</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and R.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Khorsand</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“An autonomous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IoT</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service placement methodology in fog computing,” Software: Practice and Experience, vol. 51, no. 5, pp. 1097–1120, 2021, </a:t>
            </a:r>
            <a:r>
              <a:rPr lang="en-US" dirty="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doi</a:t>
            </a:r>
            <a:r>
              <a:rPr lang="en-US"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10.1002/spe.2939.</a:t>
            </a:r>
          </a:p>
        </p:txBody>
      </p:sp>
      <p:sp>
        <p:nvSpPr>
          <p:cNvPr id="5" name="Title 1"/>
          <p:cNvSpPr txBox="1">
            <a:spLocks/>
          </p:cNvSpPr>
          <p:nvPr/>
        </p:nvSpPr>
        <p:spPr>
          <a:xfrm>
            <a:off x="8520545" y="183622"/>
            <a:ext cx="3181494" cy="948988"/>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a-IR" dirty="0" smtClean="0">
                <a:solidFill>
                  <a:srgbClr val="FF0000"/>
                </a:solidFill>
                <a:cs typeface="B Titr" panose="00000700000000000000" pitchFamily="2" charset="-78"/>
              </a:rPr>
              <a:t>منابع و مراجع</a:t>
            </a:r>
            <a:endParaRPr lang="fa-IR" dirty="0">
              <a:solidFill>
                <a:srgbClr val="FF0000"/>
              </a:solidFill>
              <a:cs typeface="B Titr" panose="00000700000000000000" pitchFamily="2" charset="-78"/>
            </a:endParaRPr>
          </a:p>
        </p:txBody>
      </p:sp>
    </p:spTree>
    <p:extLst>
      <p:ext uri="{BB962C8B-B14F-4D97-AF65-F5344CB8AC3E}">
        <p14:creationId xmlns:p14="http://schemas.microsoft.com/office/powerpoint/2010/main" val="8712493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7276" y="357845"/>
            <a:ext cx="10361324" cy="1507067"/>
          </a:xfrm>
        </p:spPr>
        <p:txBody>
          <a:bodyPr>
            <a:normAutofit fontScale="90000"/>
          </a:bodyPr>
          <a:lstStyle/>
          <a:p>
            <a:pPr algn="r" rtl="1"/>
            <a:r>
              <a:rPr lang="fa-IR" dirty="0">
                <a:solidFill>
                  <a:srgbClr val="FF0000"/>
                </a:solidFill>
                <a:cs typeface="B Nazanin" panose="00000400000000000000" pitchFamily="2" charset="-78"/>
              </a:rPr>
              <a:t>یادگیری عمیق با استفاده از شبکه عصبی </a:t>
            </a:r>
            <a:r>
              <a:rPr lang="en-US" dirty="0">
                <a:solidFill>
                  <a:srgbClr val="FF0000"/>
                </a:solidFill>
                <a:cs typeface="B Nazanin" panose="00000400000000000000" pitchFamily="2" charset="-78"/>
              </a:rPr>
              <a:t>LSTM</a:t>
            </a:r>
            <a:br>
              <a:rPr lang="en-US" dirty="0">
                <a:solidFill>
                  <a:srgbClr val="FF0000"/>
                </a:solidFill>
                <a:cs typeface="B Nazanin" panose="00000400000000000000" pitchFamily="2" charset="-78"/>
              </a:rPr>
            </a:br>
            <a:r>
              <a:rPr lang="en-US" b="1" dirty="0">
                <a:solidFill>
                  <a:srgbClr val="FF0000"/>
                </a:solidFill>
                <a:cs typeface="B Nazanin" panose="00000400000000000000" pitchFamily="2" charset="-78"/>
              </a:rPr>
              <a:t>Long Short-Term Memory on deep learning</a:t>
            </a:r>
            <a:endParaRPr lang="fa-IR" dirty="0">
              <a:solidFill>
                <a:srgbClr val="FF0000"/>
              </a:solidFill>
              <a:cs typeface="B Nazanin" panose="00000400000000000000" pitchFamily="2" charset="-78"/>
            </a:endParaRPr>
          </a:p>
        </p:txBody>
      </p:sp>
      <p:sp>
        <p:nvSpPr>
          <p:cNvPr id="3" name="Content Placeholder 2"/>
          <p:cNvSpPr>
            <a:spLocks noGrp="1"/>
          </p:cNvSpPr>
          <p:nvPr>
            <p:ph idx="1"/>
          </p:nvPr>
        </p:nvSpPr>
        <p:spPr>
          <a:xfrm>
            <a:off x="1220931" y="2057885"/>
            <a:ext cx="10515600" cy="1946275"/>
          </a:xfrm>
        </p:spPr>
        <p:txBody>
          <a:bodyPr/>
          <a:lstStyle/>
          <a:p>
            <a:pPr algn="r" rtl="1"/>
            <a:r>
              <a:rPr lang="fa-IR" dirty="0">
                <a:cs typeface="B Nazanin" panose="00000400000000000000" pitchFamily="2" charset="-78"/>
              </a:rPr>
              <a:t>ترجمه فارسی </a:t>
            </a:r>
            <a:r>
              <a:rPr lang="en-US" dirty="0">
                <a:cs typeface="B Nazanin" panose="00000400000000000000" pitchFamily="2" charset="-78"/>
              </a:rPr>
              <a:t>Long Short-Term Memory </a:t>
            </a:r>
            <a:r>
              <a:rPr lang="fa-IR" dirty="0">
                <a:cs typeface="B Nazanin" panose="00000400000000000000" pitchFamily="2" charset="-78"/>
              </a:rPr>
              <a:t>چه می‌شود؟ حافظه بلند و کوتاه مدت! یعنی ما با شبکه‌ای سروکار داریم که هم حافظه کوتاه مدت و هم حافظه بلندمدت دارد. اما یک ویژگی مهم دیگر شبکه </a:t>
            </a:r>
            <a:r>
              <a:rPr lang="en-US" dirty="0">
                <a:cs typeface="B Nazanin" panose="00000400000000000000" pitchFamily="2" charset="-78"/>
              </a:rPr>
              <a:t>LSTM، </a:t>
            </a:r>
            <a:r>
              <a:rPr lang="fa-IR" dirty="0">
                <a:cs typeface="B Nazanin" panose="00000400000000000000" pitchFamily="2" charset="-78"/>
              </a:rPr>
              <a:t>فراموشی است. این شبکه، می‌تواند در هرلحظه تعیین کند که چه مقدار از اطلاعات گذشته فراموش یا حفظ شود.</a:t>
            </a:r>
          </a:p>
        </p:txBody>
      </p:sp>
      <p:sp>
        <p:nvSpPr>
          <p:cNvPr id="4" name="Rectangle 1"/>
          <p:cNvSpPr>
            <a:spLocks noChangeArrowheads="1"/>
          </p:cNvSpPr>
          <p:nvPr/>
        </p:nvSpPr>
        <p:spPr bwMode="auto">
          <a:xfrm>
            <a:off x="4913168" y="4058634"/>
            <a:ext cx="7278832"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ar-SA" altLang="fa-IR" sz="1800" b="0" i="0" u="none" strike="noStrike" cap="none" normalizeH="0" baseline="0" dirty="0" smtClean="0">
                <a:ln>
                  <a:noFill/>
                </a:ln>
                <a:solidFill>
                  <a:schemeClr val="bg1"/>
                </a:solidFill>
                <a:effectLst/>
                <a:latin typeface="Arial" panose="020B0604020202020204" pitchFamily="34" charset="0"/>
                <a:cs typeface="B Nazanin" panose="00000400000000000000" pitchFamily="2" charset="-78"/>
              </a:rPr>
              <a:t>مثال برای شما بزنم. به این جمله دقت کنید</a:t>
            </a:r>
            <a:r>
              <a:rPr kumimoji="0" lang="fa-IR" altLang="fa-IR" sz="1800" b="0" i="0" u="none" strike="noStrike" cap="none" normalizeH="0" baseline="0" dirty="0" smtClean="0">
                <a:ln>
                  <a:noFill/>
                </a:ln>
                <a:solidFill>
                  <a:schemeClr val="bg1"/>
                </a:solidFill>
                <a:effectLst/>
                <a:latin typeface="Arial" panose="020B0604020202020204" pitchFamily="34" charset="0"/>
                <a:cs typeface="B Nazanin" panose="00000400000000000000" pitchFamily="2" charset="-78"/>
              </a:rPr>
              <a:t>:</a:t>
            </a:r>
            <a:endParaRPr kumimoji="0" lang="en-US" altLang="fa-IR" sz="1800" b="0" i="0" u="none" strike="noStrike" cap="none" normalizeH="0" baseline="0" dirty="0" smtClean="0">
              <a:ln>
                <a:noFill/>
              </a:ln>
              <a:solidFill>
                <a:schemeClr val="bg1"/>
              </a:solidFill>
              <a:effectLst/>
              <a:latin typeface="Arial" panose="020B0604020202020204" pitchFamily="34" charset="0"/>
              <a:cs typeface="B Nazanin" panose="00000400000000000000" pitchFamily="2" charset="-78"/>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fa-IR" altLang="fa-IR" sz="1800" b="0" i="0" u="none" strike="noStrike" cap="none" normalizeH="0" baseline="0" dirty="0" smtClean="0">
              <a:ln>
                <a:noFill/>
              </a:ln>
              <a:solidFill>
                <a:schemeClr val="bg1"/>
              </a:solidFill>
              <a:effectLst/>
              <a:latin typeface="Arial" panose="020B0604020202020204" pitchFamily="34" charset="0"/>
              <a:cs typeface="B Nazanin" panose="00000400000000000000" pitchFamily="2" charset="-78"/>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ar-SA" altLang="fa-IR" sz="1800" b="0" i="0" u="none" strike="noStrike" cap="none" normalizeH="0" baseline="0" dirty="0" smtClean="0">
                <a:ln>
                  <a:noFill/>
                </a:ln>
                <a:solidFill>
                  <a:schemeClr val="bg1"/>
                </a:solidFill>
                <a:effectLst/>
                <a:latin typeface="Arial" panose="020B0604020202020204" pitchFamily="34" charset="0"/>
                <a:cs typeface="B Titr" panose="00000700000000000000" pitchFamily="2" charset="-78"/>
              </a:rPr>
              <a:t>من در ایران به دنیا آمدم، کم و بیش بلد هستم که … صحبت کنم</a:t>
            </a:r>
            <a:r>
              <a:rPr kumimoji="0" lang="fa-IR" altLang="fa-IR" sz="1800" b="0" i="0" u="none" strike="noStrike" cap="none" normalizeH="0" baseline="0" dirty="0" smtClean="0">
                <a:ln>
                  <a:noFill/>
                </a:ln>
                <a:solidFill>
                  <a:schemeClr val="bg1"/>
                </a:solidFill>
                <a:effectLst/>
                <a:latin typeface="Arial" panose="020B0604020202020204" pitchFamily="34" charset="0"/>
                <a:cs typeface="B Titr" panose="00000700000000000000" pitchFamily="2" charset="-78"/>
              </a:rPr>
              <a:t>.</a:t>
            </a:r>
          </a:p>
          <a:p>
            <a:pPr marL="0" marR="0" lvl="0" indent="0" algn="ctr" defTabSz="914400" rtl="0" eaLnBrk="0" fontAlgn="base" latinLnBrk="0" hangingPunct="0">
              <a:lnSpc>
                <a:spcPct val="100000"/>
              </a:lnSpc>
              <a:spcBef>
                <a:spcPct val="0"/>
              </a:spcBef>
              <a:spcAft>
                <a:spcPct val="0"/>
              </a:spcAft>
              <a:buClrTx/>
              <a:buSzTx/>
              <a:buFontTx/>
              <a:buNone/>
              <a:tabLst/>
            </a:pPr>
            <a:endParaRPr lang="en-US" altLang="fa-IR" dirty="0" smtClean="0">
              <a:solidFill>
                <a:schemeClr val="bg1"/>
              </a:solidFill>
              <a:latin typeface="Arial" panose="020B0604020202020204" pitchFamily="34" charset="0"/>
              <a:cs typeface="B Nazanin" panose="00000400000000000000" pitchFamily="2" charset="-78"/>
            </a:endParaRPr>
          </a:p>
          <a:p>
            <a:pPr marL="0" marR="0" lvl="0" indent="0" algn="ctr" defTabSz="914400" rtl="0" eaLnBrk="0" fontAlgn="base" latinLnBrk="0" hangingPunct="0">
              <a:lnSpc>
                <a:spcPct val="100000"/>
              </a:lnSpc>
              <a:spcBef>
                <a:spcPct val="0"/>
              </a:spcBef>
              <a:spcAft>
                <a:spcPct val="0"/>
              </a:spcAft>
              <a:buClrTx/>
              <a:buSzTx/>
              <a:buFontTx/>
              <a:buNone/>
              <a:tabLst/>
            </a:pPr>
            <a:endParaRPr lang="fa-IR" altLang="fa-IR" dirty="0">
              <a:solidFill>
                <a:schemeClr val="bg1"/>
              </a:solidFill>
              <a:latin typeface="Arial" panose="020B0604020202020204" pitchFamily="34" charset="0"/>
              <a:cs typeface="B Nazanin" panose="00000400000000000000" pitchFamily="2" charset="-78"/>
            </a:endParaRPr>
          </a:p>
          <a:p>
            <a:pPr lvl="0" algn="ctr" eaLnBrk="0" fontAlgn="base" hangingPunct="0">
              <a:spcBef>
                <a:spcPct val="0"/>
              </a:spcBef>
              <a:spcAft>
                <a:spcPct val="0"/>
              </a:spcAft>
            </a:pPr>
            <a:r>
              <a:rPr lang="fa-IR" dirty="0">
                <a:solidFill>
                  <a:schemeClr val="bg1"/>
                </a:solidFill>
                <a:cs typeface="B Nazanin" panose="00000400000000000000" pitchFamily="2" charset="-78"/>
              </a:rPr>
              <a:t>همین‌طور که کلمه به کلمه در متن جلو می‌رویم، بعضی از کلمات خیلی مهم و کلیدی را در آن سبد بگذاریم. بعدا، هرجایی که خواستیم از آنها استفاده می‌کنیم. مثلا، شبیه شکل زیر، ایران و دنیا را درون سبد حافظه بلندمدت می‌گذاشتیم تا در قسمت ? استفاده کنیم.</a:t>
            </a:r>
            <a:endParaRPr kumimoji="0" lang="fa-IR" altLang="fa-IR" sz="1800" b="0" i="0" u="none" strike="noStrike" cap="none" normalizeH="0" baseline="0" dirty="0" smtClean="0">
              <a:ln>
                <a:noFill/>
              </a:ln>
              <a:solidFill>
                <a:schemeClr val="bg1"/>
              </a:solidFill>
              <a:effectLst/>
              <a:latin typeface="Arial" panose="020B0604020202020204" pitchFamily="34" charset="0"/>
              <a:cs typeface="B Nazanin" panose="00000400000000000000" pitchFamily="2" charset="-78"/>
            </a:endParaRPr>
          </a:p>
        </p:txBody>
      </p:sp>
      <p:pic>
        <p:nvPicPr>
          <p:cNvPr id="6" name="Picture 5"/>
          <p:cNvPicPr>
            <a:picLocks noChangeAspect="1"/>
          </p:cNvPicPr>
          <p:nvPr/>
        </p:nvPicPr>
        <p:blipFill rotWithShape="1">
          <a:blip r:embed="rId2"/>
          <a:srcRect l="40760" t="20966" r="28137" b="60766"/>
          <a:stretch/>
        </p:blipFill>
        <p:spPr>
          <a:xfrm>
            <a:off x="473652" y="3561671"/>
            <a:ext cx="4997700" cy="1651125"/>
          </a:xfrm>
          <a:prstGeom prst="rect">
            <a:avLst/>
          </a:prstGeom>
        </p:spPr>
      </p:pic>
    </p:spTree>
    <p:extLst>
      <p:ext uri="{BB962C8B-B14F-4D97-AF65-F5344CB8AC3E}">
        <p14:creationId xmlns:p14="http://schemas.microsoft.com/office/powerpoint/2010/main" val="4110773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4212" y="717330"/>
            <a:ext cx="9069388" cy="3507829"/>
          </a:xfrm>
        </p:spPr>
        <p:txBody>
          <a:bodyPr>
            <a:normAutofit lnSpcReduction="10000"/>
          </a:bodyPr>
          <a:lstStyle/>
          <a:p>
            <a:pPr algn="just" rtl="1">
              <a:lnSpc>
                <a:spcPct val="150000"/>
              </a:lnSpc>
            </a:pPr>
            <a:r>
              <a:rPr lang="ar-SA" dirty="0">
                <a:solidFill>
                  <a:schemeClr val="bg1"/>
                </a:solidFill>
                <a:cs typeface="B Nazanin" panose="00000400000000000000" pitchFamily="2" charset="-78"/>
              </a:rPr>
              <a:t>محاسبات لبه و</a:t>
            </a:r>
            <a:r>
              <a:rPr lang="fa-IR" dirty="0">
                <a:solidFill>
                  <a:schemeClr val="bg1"/>
                </a:solidFill>
                <a:cs typeface="B Nazanin" panose="00000400000000000000" pitchFamily="2" charset="-78"/>
              </a:rPr>
              <a:t> یا</a:t>
            </a:r>
            <a:r>
              <a:rPr lang="ar-SA" dirty="0">
                <a:solidFill>
                  <a:schemeClr val="bg1"/>
                </a:solidFill>
                <a:cs typeface="B Nazanin" panose="00000400000000000000" pitchFamily="2" charset="-78"/>
              </a:rPr>
              <a:t> مه به عنوان یک ساختار محاسباتی محبوب در زمینه اینترنت اشیا</a:t>
            </a:r>
            <a:r>
              <a:rPr lang="fa-IR" dirty="0">
                <a:solidFill>
                  <a:schemeClr val="bg1"/>
                </a:solidFill>
                <a:cs typeface="B Nazanin" panose="00000400000000000000" pitchFamily="2" charset="-78"/>
              </a:rPr>
              <a:t> هستند که </a:t>
            </a:r>
            <a:r>
              <a:rPr lang="ar-SA" dirty="0">
                <a:solidFill>
                  <a:schemeClr val="bg1"/>
                </a:solidFill>
                <a:cs typeface="B Nazanin" panose="00000400000000000000" pitchFamily="2" charset="-78"/>
              </a:rPr>
              <a:t>به صورت پردازش بلادرنگ استفاده </a:t>
            </a:r>
            <a:r>
              <a:rPr lang="fa-IR" dirty="0">
                <a:solidFill>
                  <a:schemeClr val="bg1"/>
                </a:solidFill>
                <a:cs typeface="B Nazanin" panose="00000400000000000000" pitchFamily="2" charset="-78"/>
              </a:rPr>
              <a:t>می شوند </a:t>
            </a:r>
          </a:p>
          <a:p>
            <a:pPr algn="just" rtl="1">
              <a:lnSpc>
                <a:spcPct val="150000"/>
              </a:lnSpc>
            </a:pPr>
            <a:r>
              <a:rPr lang="ar-SA" dirty="0">
                <a:solidFill>
                  <a:schemeClr val="bg1"/>
                </a:solidFill>
                <a:cs typeface="B Nazanin" panose="00000400000000000000" pitchFamily="2" charset="-78"/>
              </a:rPr>
              <a:t>محاسبات مه به عنوان یک معماری محاسباتی غیرمتمرکز، پردازش، ذخیره سازی و کنترل هوشمند را در مجاورت دستگاه های اینترنت اشیا به ارمغان می آورد</a:t>
            </a:r>
            <a:endParaRPr lang="fa-IR" dirty="0">
              <a:solidFill>
                <a:schemeClr val="bg1"/>
              </a:solidFill>
              <a:cs typeface="B Nazanin" panose="00000400000000000000" pitchFamily="2" charset="-78"/>
            </a:endParaRPr>
          </a:p>
          <a:p>
            <a:pPr algn="just" rtl="1">
              <a:lnSpc>
                <a:spcPct val="150000"/>
              </a:lnSpc>
            </a:pPr>
            <a:r>
              <a:rPr lang="ar-SA" dirty="0">
                <a:solidFill>
                  <a:schemeClr val="bg1"/>
                </a:solidFill>
                <a:cs typeface="B Nazanin" panose="00000400000000000000" pitchFamily="2" charset="-78"/>
              </a:rPr>
              <a:t>مه از مزایای محاسبات ابری برخوردار است که نه تنها قابلیت‌های محاسباتی قدرتمندی را فراهم می‌کند، بلکه نیاز به انتقال داده‌ها به ابر برای پردازش، تجزیه و تحلیل و ذخیره‌سازی را کاهش می‌دهد، در نتیجه نرخ از بین رفتن بین شبکه را کاهش </a:t>
            </a:r>
            <a:r>
              <a:rPr lang="ar-SA" dirty="0" smtClean="0">
                <a:solidFill>
                  <a:schemeClr val="bg1"/>
                </a:solidFill>
                <a:cs typeface="B Nazanin" panose="00000400000000000000" pitchFamily="2" charset="-78"/>
              </a:rPr>
              <a:t>می‌دهد</a:t>
            </a:r>
            <a:r>
              <a:rPr lang="en-US" dirty="0" smtClean="0">
                <a:solidFill>
                  <a:schemeClr val="bg1"/>
                </a:solidFill>
                <a:cs typeface="B Nazanin" panose="00000400000000000000" pitchFamily="2" charset="-78"/>
              </a:rPr>
              <a:t> </a:t>
            </a:r>
            <a:r>
              <a:rPr lang="en-US" dirty="0"/>
              <a:t>[2]</a:t>
            </a:r>
            <a:r>
              <a:rPr lang="ar-SA" dirty="0"/>
              <a:t>.</a:t>
            </a:r>
            <a:endParaRPr lang="fa-IR" dirty="0">
              <a:solidFill>
                <a:schemeClr val="bg1"/>
              </a:solidFill>
              <a:cs typeface="B Nazanin" panose="00000400000000000000" pitchFamily="2" charset="-78"/>
            </a:endParaRPr>
          </a:p>
        </p:txBody>
      </p:sp>
      <p:sp>
        <p:nvSpPr>
          <p:cNvPr id="4" name="Title 1"/>
          <p:cNvSpPr txBox="1">
            <a:spLocks/>
          </p:cNvSpPr>
          <p:nvPr/>
        </p:nvSpPr>
        <p:spPr>
          <a:xfrm>
            <a:off x="9435286" y="215219"/>
            <a:ext cx="2296886" cy="941161"/>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rtl="1"/>
            <a:r>
              <a:rPr lang="fa-IR" sz="2400" b="1" dirty="0" smtClean="0">
                <a:solidFill>
                  <a:srgbClr val="FF0000"/>
                </a:solidFill>
                <a:cs typeface="B Titr" panose="00000700000000000000" pitchFamily="2" charset="-78"/>
              </a:rPr>
              <a:t>بيان مسئله </a:t>
            </a:r>
            <a:endParaRPr lang="fa-IR" sz="2400" dirty="0">
              <a:solidFill>
                <a:srgbClr val="FF0000"/>
              </a:solidFill>
              <a:cs typeface="B Titr" panose="00000700000000000000" pitchFamily="2" charset="-78"/>
            </a:endParaRPr>
          </a:p>
        </p:txBody>
      </p:sp>
      <p:sp>
        <p:nvSpPr>
          <p:cNvPr id="5" name="Rectangle 4"/>
          <p:cNvSpPr/>
          <p:nvPr/>
        </p:nvSpPr>
        <p:spPr>
          <a:xfrm>
            <a:off x="1481959" y="4468450"/>
            <a:ext cx="7546427" cy="1754326"/>
          </a:xfrm>
          <a:prstGeom prst="rect">
            <a:avLst/>
          </a:prstGeom>
        </p:spPr>
        <p:txBody>
          <a:bodyPr wrap="square">
            <a:spAutoFit/>
          </a:bodyPr>
          <a:lstStyle/>
          <a:p>
            <a:pPr algn="just" rtl="1">
              <a:lnSpc>
                <a:spcPct val="150000"/>
              </a:lnSpc>
            </a:pPr>
            <a:r>
              <a:rPr lang="ar-SA" b="1" dirty="0">
                <a:solidFill>
                  <a:srgbClr val="FF0000"/>
                </a:solidFill>
                <a:cs typeface="B Zar" panose="00000400000000000000" pitchFamily="2" charset="-78"/>
              </a:rPr>
              <a:t>به عنوان مثال، در زمینه مراقبت‌های بهداشتی هوشمند، استقرار گره‌های محاسباتی لبه بر روی دستگاه‌های پزشکی می‌تواند پارامترهای فیزیولوژیکی بیماران را در زمان واقعی پایش کرده و داده‌ها را برای تجزیه و تحلیل و تشخیص، تحقق پزشکی از راه دور و پزشکی شخصی‌سازی شده به ابر منتقل کند</a:t>
            </a:r>
            <a:endParaRPr lang="fa-IR" b="1" dirty="0">
              <a:solidFill>
                <a:srgbClr val="FF0000"/>
              </a:solidFill>
              <a:cs typeface="B Zar" panose="00000400000000000000" pitchFamily="2" charset="-78"/>
            </a:endParaRPr>
          </a:p>
        </p:txBody>
      </p:sp>
    </p:spTree>
    <p:extLst>
      <p:ext uri="{BB962C8B-B14F-4D97-AF65-F5344CB8AC3E}">
        <p14:creationId xmlns:p14="http://schemas.microsoft.com/office/powerpoint/2010/main" val="3852241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54557"/>
          <a:stretch/>
        </p:blipFill>
        <p:spPr>
          <a:xfrm>
            <a:off x="340989" y="1245581"/>
            <a:ext cx="2066384" cy="1453268"/>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9935" y="993049"/>
            <a:ext cx="2488843" cy="1443529"/>
          </a:xfrm>
          <a:prstGeom prst="rect">
            <a:avLst/>
          </a:prstGeom>
        </p:spPr>
      </p:pic>
      <p:sp>
        <p:nvSpPr>
          <p:cNvPr id="7" name="Rectangle 6"/>
          <p:cNvSpPr/>
          <p:nvPr/>
        </p:nvSpPr>
        <p:spPr>
          <a:xfrm>
            <a:off x="244291" y="2801358"/>
            <a:ext cx="4326164" cy="1338828"/>
          </a:xfrm>
          <a:prstGeom prst="rect">
            <a:avLst/>
          </a:prstGeom>
        </p:spPr>
        <p:txBody>
          <a:bodyPr wrap="square">
            <a:spAutoFit/>
          </a:bodyPr>
          <a:lstStyle/>
          <a:p>
            <a:pPr algn="r" rtl="1">
              <a:lnSpc>
                <a:spcPct val="150000"/>
              </a:lnSpc>
            </a:pPr>
            <a:r>
              <a:rPr lang="en-US" dirty="0" smtClean="0">
                <a:solidFill>
                  <a:schemeClr val="bg1"/>
                </a:solidFill>
                <a:cs typeface="B Nazanin" panose="00000400000000000000" pitchFamily="2" charset="-78"/>
              </a:rPr>
              <a:t>C</a:t>
            </a:r>
            <a:r>
              <a:rPr lang="fa-IR" dirty="0" smtClean="0">
                <a:solidFill>
                  <a:schemeClr val="bg1"/>
                </a:solidFill>
                <a:cs typeface="B Nazanin" panose="00000400000000000000" pitchFamily="2" charset="-78"/>
              </a:rPr>
              <a:t> مخفف </a:t>
            </a:r>
            <a:r>
              <a:rPr lang="en-US" dirty="0" smtClean="0">
                <a:solidFill>
                  <a:schemeClr val="bg1"/>
                </a:solidFill>
                <a:cs typeface="B Nazanin" panose="00000400000000000000" pitchFamily="2" charset="-78"/>
              </a:rPr>
              <a:t>Cell State</a:t>
            </a:r>
            <a:r>
              <a:rPr lang="fa-IR" dirty="0" smtClean="0">
                <a:solidFill>
                  <a:schemeClr val="bg1"/>
                </a:solidFill>
                <a:cs typeface="B Nazanin" panose="00000400000000000000" pitchFamily="2" charset="-78"/>
              </a:rPr>
              <a:t> است </a:t>
            </a:r>
            <a:r>
              <a:rPr lang="fa-IR" dirty="0">
                <a:solidFill>
                  <a:schemeClr val="bg1"/>
                </a:solidFill>
                <a:cs typeface="B Nazanin" panose="00000400000000000000" pitchFamily="2" charset="-78"/>
              </a:rPr>
              <a:t>و یک مولفه کلیدی </a:t>
            </a:r>
            <a:r>
              <a:rPr lang="fa-IR" dirty="0" smtClean="0">
                <a:solidFill>
                  <a:schemeClr val="bg1"/>
                </a:solidFill>
                <a:cs typeface="B Nazanin" panose="00000400000000000000" pitchFamily="2" charset="-78"/>
              </a:rPr>
              <a:t>در </a:t>
            </a:r>
            <a:r>
              <a:rPr lang="en-US" dirty="0" smtClean="0">
                <a:solidFill>
                  <a:schemeClr val="bg1"/>
                </a:solidFill>
                <a:cs typeface="B Nazanin" panose="00000400000000000000" pitchFamily="2" charset="-78"/>
              </a:rPr>
              <a:t>LSTM</a:t>
            </a:r>
            <a:r>
              <a:rPr lang="fa-IR" dirty="0" smtClean="0">
                <a:solidFill>
                  <a:schemeClr val="bg1"/>
                </a:solidFill>
                <a:cs typeface="B Nazanin" panose="00000400000000000000" pitchFamily="2" charset="-78"/>
              </a:rPr>
              <a:t> می باشد. </a:t>
            </a:r>
            <a:r>
              <a:rPr lang="fa-IR" dirty="0">
                <a:solidFill>
                  <a:schemeClr val="bg1"/>
                </a:solidFill>
                <a:cs typeface="B Nazanin" panose="00000400000000000000" pitchFamily="2" charset="-78"/>
              </a:rPr>
              <a:t>به </a:t>
            </a:r>
            <a:r>
              <a:rPr lang="fa-IR" dirty="0" smtClean="0">
                <a:solidFill>
                  <a:schemeClr val="bg1"/>
                </a:solidFill>
                <a:cs typeface="B Nazanin" panose="00000400000000000000" pitchFamily="2" charset="-78"/>
              </a:rPr>
              <a:t>آن</a:t>
            </a:r>
            <a:r>
              <a:rPr lang="en-US" dirty="0" smtClean="0">
                <a:solidFill>
                  <a:schemeClr val="bg1"/>
                </a:solidFill>
                <a:cs typeface="B Nazanin" panose="00000400000000000000" pitchFamily="2" charset="-78"/>
              </a:rPr>
              <a:t> </a:t>
            </a:r>
            <a:r>
              <a:rPr lang="fa-IR" dirty="0">
                <a:solidFill>
                  <a:schemeClr val="bg1"/>
                </a:solidFill>
                <a:cs typeface="B Nazanin" panose="00000400000000000000" pitchFamily="2" charset="-78"/>
              </a:rPr>
              <a:t>حافظه بلندمدت </a:t>
            </a:r>
            <a:r>
              <a:rPr lang="fa-IR" dirty="0" smtClean="0">
                <a:solidFill>
                  <a:schemeClr val="bg1"/>
                </a:solidFill>
                <a:cs typeface="B Nazanin" panose="00000400000000000000" pitchFamily="2" charset="-78"/>
              </a:rPr>
              <a:t>می گویند که </a:t>
            </a:r>
            <a:r>
              <a:rPr lang="fa-IR" dirty="0">
                <a:solidFill>
                  <a:schemeClr val="bg1"/>
                </a:solidFill>
                <a:cs typeface="B Nazanin" panose="00000400000000000000" pitchFamily="2" charset="-78"/>
              </a:rPr>
              <a:t>عملکردی شبیه همان سبد شکل </a:t>
            </a:r>
            <a:r>
              <a:rPr lang="fa-IR" dirty="0" smtClean="0">
                <a:solidFill>
                  <a:schemeClr val="bg1"/>
                </a:solidFill>
                <a:cs typeface="B Nazanin" panose="00000400000000000000" pitchFamily="2" charset="-78"/>
              </a:rPr>
              <a:t>صفحه قبل </a:t>
            </a:r>
            <a:r>
              <a:rPr lang="fa-IR" dirty="0">
                <a:solidFill>
                  <a:schemeClr val="bg1"/>
                </a:solidFill>
                <a:cs typeface="B Nazanin" panose="00000400000000000000" pitchFamily="2" charset="-78"/>
              </a:rPr>
              <a:t>دارد.</a:t>
            </a:r>
          </a:p>
        </p:txBody>
      </p:sp>
      <p:pic>
        <p:nvPicPr>
          <p:cNvPr id="8" name="Picture 7"/>
          <p:cNvPicPr>
            <a:picLocks noChangeAspect="1"/>
          </p:cNvPicPr>
          <p:nvPr/>
        </p:nvPicPr>
        <p:blipFill rotWithShape="1">
          <a:blip r:embed="rId4"/>
          <a:srcRect l="40714" t="67320" r="28730" b="14903"/>
          <a:stretch/>
        </p:blipFill>
        <p:spPr>
          <a:xfrm>
            <a:off x="6424612" y="560271"/>
            <a:ext cx="5588000" cy="1828800"/>
          </a:xfrm>
          <a:prstGeom prst="rect">
            <a:avLst/>
          </a:prstGeom>
        </p:spPr>
      </p:pic>
      <p:sp>
        <p:nvSpPr>
          <p:cNvPr id="9" name="Rectangle 8"/>
          <p:cNvSpPr/>
          <p:nvPr/>
        </p:nvSpPr>
        <p:spPr>
          <a:xfrm>
            <a:off x="5916612" y="2844054"/>
            <a:ext cx="6096000" cy="2135200"/>
          </a:xfrm>
          <a:prstGeom prst="rect">
            <a:avLst/>
          </a:prstGeom>
        </p:spPr>
        <p:txBody>
          <a:bodyPr>
            <a:spAutoFit/>
          </a:bodyPr>
          <a:lstStyle/>
          <a:p>
            <a:pPr algn="r" rtl="1">
              <a:lnSpc>
                <a:spcPct val="150000"/>
              </a:lnSpc>
            </a:pPr>
            <a:r>
              <a:rPr lang="fa-IR" b="1" dirty="0" smtClean="0">
                <a:solidFill>
                  <a:schemeClr val="bg1"/>
                </a:solidFill>
                <a:cs typeface="B Nazanin" panose="00000400000000000000" pitchFamily="2" charset="-78"/>
              </a:rPr>
              <a:t>در </a:t>
            </a:r>
            <a:r>
              <a:rPr lang="fa-IR" b="1" dirty="0">
                <a:solidFill>
                  <a:schemeClr val="bg1"/>
                </a:solidFill>
                <a:cs typeface="B Nazanin" panose="00000400000000000000" pitchFamily="2" charset="-78"/>
              </a:rPr>
              <a:t>گذر زمان، در این حافظه </a:t>
            </a:r>
            <a:r>
              <a:rPr lang="fa-IR" b="1" dirty="0" smtClean="0">
                <a:solidFill>
                  <a:schemeClr val="bg1"/>
                </a:solidFill>
                <a:cs typeface="B Nazanin" panose="00000400000000000000" pitchFamily="2" charset="-78"/>
              </a:rPr>
              <a:t>بلندمدت </a:t>
            </a:r>
            <a:r>
              <a:rPr lang="en-US" b="1" dirty="0" smtClean="0">
                <a:solidFill>
                  <a:schemeClr val="bg1"/>
                </a:solidFill>
                <a:cs typeface="B Nazanin" panose="00000400000000000000" pitchFamily="2" charset="-78"/>
              </a:rPr>
              <a:t>C</a:t>
            </a:r>
            <a:r>
              <a:rPr lang="fa-IR" b="1" dirty="0" smtClean="0">
                <a:solidFill>
                  <a:schemeClr val="bg1"/>
                </a:solidFill>
                <a:cs typeface="B Nazanin" panose="00000400000000000000" pitchFamily="2" charset="-78"/>
              </a:rPr>
              <a:t> </a:t>
            </a:r>
            <a:r>
              <a:rPr lang="fa-IR" b="1" dirty="0" smtClean="0">
                <a:solidFill>
                  <a:schemeClr val="bg1"/>
                </a:solidFill>
                <a:cs typeface="B Nazanin" panose="00000400000000000000" pitchFamily="2" charset="-78"/>
              </a:rPr>
              <a:t>اطلاعاتی </a:t>
            </a:r>
            <a:r>
              <a:rPr lang="fa-IR" b="1" dirty="0">
                <a:solidFill>
                  <a:schemeClr val="bg1"/>
                </a:solidFill>
                <a:cs typeface="B Nazanin" panose="00000400000000000000" pitchFamily="2" charset="-78"/>
              </a:rPr>
              <a:t>ذخیره یا از آن حذف می‌شود. این حافظه بلندمدت دو خاصیت مهم و جالب دارد:</a:t>
            </a:r>
          </a:p>
          <a:p>
            <a:pPr algn="r" rtl="1">
              <a:lnSpc>
                <a:spcPct val="150000"/>
              </a:lnSpc>
            </a:pPr>
            <a:endParaRPr lang="fa-IR" b="1" dirty="0">
              <a:solidFill>
                <a:schemeClr val="bg1"/>
              </a:solidFill>
              <a:cs typeface="B Nazanin" panose="00000400000000000000" pitchFamily="2" charset="-78"/>
            </a:endParaRPr>
          </a:p>
          <a:p>
            <a:pPr algn="r" rtl="1">
              <a:lnSpc>
                <a:spcPct val="150000"/>
              </a:lnSpc>
            </a:pPr>
            <a:r>
              <a:rPr lang="fa-IR" b="1" dirty="0">
                <a:solidFill>
                  <a:schemeClr val="bg1"/>
                </a:solidFill>
                <a:cs typeface="B Nazanin" panose="00000400000000000000" pitchFamily="2" charset="-78"/>
              </a:rPr>
              <a:t>    می‌توانیم اطلاعات در آن را پاک کنیم. یعنی، همان فراموش کردن.</a:t>
            </a:r>
          </a:p>
          <a:p>
            <a:pPr algn="r" rtl="1">
              <a:lnSpc>
                <a:spcPct val="150000"/>
              </a:lnSpc>
            </a:pPr>
            <a:r>
              <a:rPr lang="fa-IR" b="1" dirty="0">
                <a:solidFill>
                  <a:schemeClr val="bg1"/>
                </a:solidFill>
                <a:cs typeface="B Nazanin" panose="00000400000000000000" pitchFamily="2" charset="-78"/>
              </a:rPr>
              <a:t>    می‌توانیم به آن اطلاعاتی اضافه کنیم. یعنی، همان به‌خاطر سپردن.</a:t>
            </a:r>
          </a:p>
        </p:txBody>
      </p:sp>
      <p:sp>
        <p:nvSpPr>
          <p:cNvPr id="10" name="Rectangle 9"/>
          <p:cNvSpPr/>
          <p:nvPr/>
        </p:nvSpPr>
        <p:spPr>
          <a:xfrm>
            <a:off x="76894" y="4979254"/>
            <a:ext cx="4847771" cy="969496"/>
          </a:xfrm>
          <a:prstGeom prst="rect">
            <a:avLst/>
          </a:prstGeom>
        </p:spPr>
        <p:txBody>
          <a:bodyPr wrap="square">
            <a:spAutoFit/>
          </a:bodyPr>
          <a:lstStyle/>
          <a:p>
            <a:pPr algn="r" rtl="1">
              <a:lnSpc>
                <a:spcPct val="150000"/>
              </a:lnSpc>
            </a:pPr>
            <a:r>
              <a:rPr lang="fa-IR" b="1" dirty="0" smtClean="0">
                <a:solidFill>
                  <a:schemeClr val="bg1"/>
                </a:solidFill>
                <a:cs typeface="B Nazanin" panose="00000400000000000000" pitchFamily="2" charset="-78"/>
              </a:rPr>
              <a:t>علامت‌های</a:t>
            </a:r>
            <a:r>
              <a:rPr lang="en-US" b="1" dirty="0" smtClean="0">
                <a:solidFill>
                  <a:schemeClr val="bg1"/>
                </a:solidFill>
                <a:cs typeface="B Nazanin" panose="00000400000000000000" pitchFamily="2" charset="-78"/>
              </a:rPr>
              <a:t>x </a:t>
            </a:r>
            <a:r>
              <a:rPr lang="fa-IR" b="1" dirty="0" smtClean="0">
                <a:solidFill>
                  <a:schemeClr val="bg1"/>
                </a:solidFill>
                <a:cs typeface="B Nazanin" panose="00000400000000000000" pitchFamily="2" charset="-78"/>
              </a:rPr>
              <a:t> و </a:t>
            </a:r>
            <a:r>
              <a:rPr lang="fa-IR" sz="2000" b="1" dirty="0">
                <a:solidFill>
                  <a:schemeClr val="bg1"/>
                </a:solidFill>
                <a:cs typeface="B Nazanin" panose="00000400000000000000" pitchFamily="2" charset="-78"/>
              </a:rPr>
              <a:t>+</a:t>
            </a:r>
            <a:r>
              <a:rPr lang="fa-IR" b="1" dirty="0">
                <a:solidFill>
                  <a:schemeClr val="bg1"/>
                </a:solidFill>
                <a:cs typeface="B Nazanin" panose="00000400000000000000" pitchFamily="2" charset="-78"/>
              </a:rPr>
              <a:t> را روی خط </a:t>
            </a:r>
            <a:r>
              <a:rPr lang="en-US" b="1" dirty="0" smtClean="0">
                <a:solidFill>
                  <a:schemeClr val="bg1"/>
                </a:solidFill>
                <a:cs typeface="B Nazanin" panose="00000400000000000000" pitchFamily="2" charset="-78"/>
              </a:rPr>
              <a:t>Ct-1</a:t>
            </a:r>
            <a:r>
              <a:rPr lang="fa-IR" b="1" dirty="0" smtClean="0">
                <a:solidFill>
                  <a:schemeClr val="bg1"/>
                </a:solidFill>
                <a:cs typeface="B Nazanin" panose="00000400000000000000" pitchFamily="2" charset="-78"/>
              </a:rPr>
              <a:t> و </a:t>
            </a:r>
            <a:r>
              <a:rPr lang="en-US" b="1" dirty="0" smtClean="0">
                <a:solidFill>
                  <a:schemeClr val="bg1"/>
                </a:solidFill>
                <a:cs typeface="B Nazanin" panose="00000400000000000000" pitchFamily="2" charset="-78"/>
              </a:rPr>
              <a:t>Ct</a:t>
            </a:r>
            <a:r>
              <a:rPr lang="fa-IR" b="1" dirty="0" smtClean="0">
                <a:solidFill>
                  <a:schemeClr val="bg1"/>
                </a:solidFill>
                <a:cs typeface="B Nazanin" panose="00000400000000000000" pitchFamily="2" charset="-78"/>
              </a:rPr>
              <a:t>  </a:t>
            </a:r>
            <a:r>
              <a:rPr lang="fa-IR" b="1" dirty="0">
                <a:solidFill>
                  <a:schemeClr val="bg1"/>
                </a:solidFill>
                <a:cs typeface="B Nazanin" panose="00000400000000000000" pitchFamily="2" charset="-78"/>
              </a:rPr>
              <a:t>به ترتیب مربوط به فراموش کردن و </a:t>
            </a:r>
            <a:r>
              <a:rPr lang="fa-IR" b="1" dirty="0" smtClean="0">
                <a:solidFill>
                  <a:schemeClr val="bg1"/>
                </a:solidFill>
                <a:cs typeface="B Nazanin" panose="00000400000000000000" pitchFamily="2" charset="-78"/>
              </a:rPr>
              <a:t>به‌خاطرسپردن داده های ورودی هستند</a:t>
            </a:r>
            <a:endParaRPr lang="fa-IR" b="1" dirty="0">
              <a:solidFill>
                <a:schemeClr val="bg1"/>
              </a:solidFill>
              <a:cs typeface="B Nazanin" panose="00000400000000000000" pitchFamily="2" charset="-78"/>
            </a:endParaRPr>
          </a:p>
        </p:txBody>
      </p:sp>
    </p:spTree>
    <p:extLst>
      <p:ext uri="{BB962C8B-B14F-4D97-AF65-F5344CB8AC3E}">
        <p14:creationId xmlns:p14="http://schemas.microsoft.com/office/powerpoint/2010/main" val="39959168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40000" t="62663" r="29365" b="16314"/>
          <a:stretch/>
        </p:blipFill>
        <p:spPr>
          <a:xfrm>
            <a:off x="382876" y="323072"/>
            <a:ext cx="4916488" cy="1897817"/>
          </a:xfrm>
          <a:prstGeom prst="rect">
            <a:avLst/>
          </a:prstGeom>
        </p:spPr>
      </p:pic>
      <p:sp>
        <p:nvSpPr>
          <p:cNvPr id="5" name="Rectangle 4"/>
          <p:cNvSpPr/>
          <p:nvPr/>
        </p:nvSpPr>
        <p:spPr>
          <a:xfrm>
            <a:off x="5698506" y="708238"/>
            <a:ext cx="6096000" cy="2135200"/>
          </a:xfrm>
          <a:prstGeom prst="rect">
            <a:avLst/>
          </a:prstGeom>
        </p:spPr>
        <p:txBody>
          <a:bodyPr>
            <a:spAutoFit/>
          </a:bodyPr>
          <a:lstStyle/>
          <a:p>
            <a:pPr algn="just" rtl="1">
              <a:lnSpc>
                <a:spcPct val="150000"/>
              </a:lnSpc>
            </a:pPr>
            <a:r>
              <a:rPr lang="fa-IR" b="1" dirty="0">
                <a:solidFill>
                  <a:schemeClr val="bg1"/>
                </a:solidFill>
                <a:cs typeface="B Nazanin" panose="00000400000000000000" pitchFamily="2" charset="-78"/>
              </a:rPr>
              <a:t>فراموشی در شبکه </a:t>
            </a:r>
            <a:r>
              <a:rPr lang="en-US" b="1" dirty="0" smtClean="0">
                <a:solidFill>
                  <a:schemeClr val="bg1"/>
                </a:solidFill>
                <a:cs typeface="B Nazanin" panose="00000400000000000000" pitchFamily="2" charset="-78"/>
              </a:rPr>
              <a:t>LSTM</a:t>
            </a:r>
          </a:p>
          <a:p>
            <a:pPr algn="just" rtl="1">
              <a:lnSpc>
                <a:spcPct val="150000"/>
              </a:lnSpc>
            </a:pPr>
            <a:r>
              <a:rPr lang="fa-IR" dirty="0" smtClean="0">
                <a:solidFill>
                  <a:schemeClr val="bg1"/>
                </a:solidFill>
                <a:cs typeface="B Nazanin" panose="00000400000000000000" pitchFamily="2" charset="-78"/>
              </a:rPr>
              <a:t>علامت × روی خط حافظه بلندمدت در شکل دو ورودی دارد که یکی همان </a:t>
            </a:r>
            <a:r>
              <a:rPr lang="en-US" dirty="0" smtClean="0">
                <a:solidFill>
                  <a:schemeClr val="bg1"/>
                </a:solidFill>
                <a:cs typeface="B Nazanin" panose="00000400000000000000" pitchFamily="2" charset="-78"/>
              </a:rPr>
              <a:t>Ct-1 </a:t>
            </a:r>
            <a:r>
              <a:rPr lang="fa-IR" dirty="0" smtClean="0">
                <a:solidFill>
                  <a:schemeClr val="bg1"/>
                </a:solidFill>
                <a:cs typeface="B Nazanin" panose="00000400000000000000" pitchFamily="2" charset="-78"/>
              </a:rPr>
              <a:t>است و دومی هم یک ورودی است و طبق شکل ورودی قبل از اعمال از یک تابع سیگموید می‌گذرد. این تابع سیگموید باعث می‌شود که خروجی عددی بین 0 تا 1 شود.</a:t>
            </a:r>
            <a:endParaRPr lang="fa-IR" dirty="0">
              <a:solidFill>
                <a:schemeClr val="bg1"/>
              </a:solidFill>
              <a:cs typeface="B Nazanin" panose="00000400000000000000" pitchFamily="2" charset="-78"/>
            </a:endParaRPr>
          </a:p>
        </p:txBody>
      </p:sp>
      <p:sp>
        <p:nvSpPr>
          <p:cNvPr id="6" name="Rectangle 5"/>
          <p:cNvSpPr/>
          <p:nvPr/>
        </p:nvSpPr>
        <p:spPr>
          <a:xfrm>
            <a:off x="3449782" y="3835109"/>
            <a:ext cx="7528956" cy="2169825"/>
          </a:xfrm>
          <a:prstGeom prst="rect">
            <a:avLst/>
          </a:prstGeom>
        </p:spPr>
        <p:txBody>
          <a:bodyPr wrap="square">
            <a:spAutoFit/>
          </a:bodyPr>
          <a:lstStyle/>
          <a:p>
            <a:pPr algn="just" rtl="1">
              <a:lnSpc>
                <a:spcPct val="150000"/>
              </a:lnSpc>
              <a:buFont typeface="Arial" panose="020B0604020202020204" pitchFamily="34" charset="0"/>
              <a:buChar char="•"/>
            </a:pPr>
            <a:r>
              <a:rPr lang="fa-IR" dirty="0">
                <a:solidFill>
                  <a:schemeClr val="bg1"/>
                </a:solidFill>
                <a:cs typeface="B Nazanin" panose="00000400000000000000" pitchFamily="2" charset="-78"/>
              </a:rPr>
              <a:t>هر درایه‌ای از </a:t>
            </a:r>
            <a:r>
              <a:rPr lang="en-US" dirty="0" err="1" smtClean="0">
                <a:solidFill>
                  <a:schemeClr val="bg1"/>
                </a:solidFill>
                <a:cs typeface="B Nazanin" panose="00000400000000000000" pitchFamily="2" charset="-78"/>
              </a:rPr>
              <a:t>ft</a:t>
            </a:r>
            <a:r>
              <a:rPr lang="fa-IR" dirty="0">
                <a:solidFill>
                  <a:schemeClr val="bg1"/>
                </a:solidFill>
                <a:cs typeface="B Nazanin" panose="00000400000000000000" pitchFamily="2" charset="-78"/>
              </a:rPr>
              <a:t> </a:t>
            </a:r>
            <a:r>
              <a:rPr lang="fa-IR" dirty="0" smtClean="0">
                <a:solidFill>
                  <a:schemeClr val="bg1"/>
                </a:solidFill>
                <a:cs typeface="B Nazanin" panose="00000400000000000000" pitchFamily="2" charset="-78"/>
              </a:rPr>
              <a:t>اگر </a:t>
            </a:r>
            <a:r>
              <a:rPr lang="fa-IR" dirty="0">
                <a:solidFill>
                  <a:schemeClr val="bg1"/>
                </a:solidFill>
                <a:cs typeface="B Nazanin" panose="00000400000000000000" pitchFamily="2" charset="-78"/>
              </a:rPr>
              <a:t>0 باشد، یعنی به درایه متناظرش در </a:t>
            </a:r>
            <a:r>
              <a:rPr lang="en-US" dirty="0" smtClean="0">
                <a:solidFill>
                  <a:schemeClr val="bg1"/>
                </a:solidFill>
                <a:cs typeface="B Nazanin" panose="00000400000000000000" pitchFamily="2" charset="-78"/>
              </a:rPr>
              <a:t>Ct-1</a:t>
            </a:r>
            <a:r>
              <a:rPr lang="fa-IR" dirty="0" smtClean="0">
                <a:solidFill>
                  <a:schemeClr val="bg1"/>
                </a:solidFill>
                <a:cs typeface="B Nazanin" panose="00000400000000000000" pitchFamily="2" charset="-78"/>
              </a:rPr>
              <a:t> اجازه </a:t>
            </a:r>
            <a:r>
              <a:rPr lang="fa-IR" dirty="0">
                <a:solidFill>
                  <a:schemeClr val="bg1"/>
                </a:solidFill>
                <a:cs typeface="B Nazanin" panose="00000400000000000000" pitchFamily="2" charset="-78"/>
              </a:rPr>
              <a:t>نمی‌دهد به خروجی برود. </a:t>
            </a:r>
            <a:endParaRPr lang="fa-IR" dirty="0" smtClean="0">
              <a:solidFill>
                <a:schemeClr val="bg1"/>
              </a:solidFill>
              <a:cs typeface="B Nazanin" panose="00000400000000000000" pitchFamily="2" charset="-78"/>
            </a:endParaRPr>
          </a:p>
          <a:p>
            <a:pPr algn="just" rtl="1">
              <a:lnSpc>
                <a:spcPct val="150000"/>
              </a:lnSpc>
            </a:pPr>
            <a:r>
              <a:rPr lang="fa-IR" dirty="0" smtClean="0">
                <a:solidFill>
                  <a:schemeClr val="bg1"/>
                </a:solidFill>
                <a:cs typeface="B Nazanin" panose="00000400000000000000" pitchFamily="2" charset="-78"/>
              </a:rPr>
              <a:t>	یعنی </a:t>
            </a:r>
            <a:r>
              <a:rPr lang="fa-IR" dirty="0">
                <a:solidFill>
                  <a:schemeClr val="bg1"/>
                </a:solidFill>
                <a:cs typeface="B Nazanin" panose="00000400000000000000" pitchFamily="2" charset="-78"/>
              </a:rPr>
              <a:t>می‌گوید بریز دور!</a:t>
            </a:r>
          </a:p>
          <a:p>
            <a:pPr algn="just" rtl="1">
              <a:lnSpc>
                <a:spcPct val="150000"/>
              </a:lnSpc>
              <a:buFont typeface="Arial" panose="020B0604020202020204" pitchFamily="34" charset="0"/>
              <a:buChar char="•"/>
            </a:pPr>
            <a:r>
              <a:rPr lang="fa-IR" dirty="0">
                <a:solidFill>
                  <a:schemeClr val="bg1"/>
                </a:solidFill>
                <a:cs typeface="B Nazanin" panose="00000400000000000000" pitchFamily="2" charset="-78"/>
              </a:rPr>
              <a:t>هر درایه‌ای از </a:t>
            </a:r>
            <a:r>
              <a:rPr lang="en-US" dirty="0" err="1" smtClean="0">
                <a:solidFill>
                  <a:schemeClr val="bg1"/>
                </a:solidFill>
                <a:cs typeface="B Nazanin" panose="00000400000000000000" pitchFamily="2" charset="-78"/>
              </a:rPr>
              <a:t>ft</a:t>
            </a:r>
            <a:r>
              <a:rPr lang="fa-IR" dirty="0" smtClean="0">
                <a:solidFill>
                  <a:schemeClr val="bg1"/>
                </a:solidFill>
                <a:cs typeface="B Nazanin" panose="00000400000000000000" pitchFamily="2" charset="-78"/>
              </a:rPr>
              <a:t> اگر </a:t>
            </a:r>
            <a:r>
              <a:rPr lang="fa-IR" dirty="0">
                <a:solidFill>
                  <a:schemeClr val="bg1"/>
                </a:solidFill>
                <a:cs typeface="B Nazanin" panose="00000400000000000000" pitchFamily="2" charset="-78"/>
              </a:rPr>
              <a:t>1 باشد، یعنی تمام ورودی </a:t>
            </a:r>
            <a:r>
              <a:rPr lang="en-US" dirty="0" smtClean="0">
                <a:solidFill>
                  <a:schemeClr val="bg1"/>
                </a:solidFill>
                <a:cs typeface="B Nazanin" panose="00000400000000000000" pitchFamily="2" charset="-78"/>
              </a:rPr>
              <a:t>Ct-1</a:t>
            </a:r>
            <a:r>
              <a:rPr lang="fa-IR" dirty="0" smtClean="0">
                <a:solidFill>
                  <a:schemeClr val="bg1"/>
                </a:solidFill>
                <a:cs typeface="B Nazanin" panose="00000400000000000000" pitchFamily="2" charset="-78"/>
              </a:rPr>
              <a:t> به </a:t>
            </a:r>
            <a:r>
              <a:rPr lang="fa-IR" dirty="0">
                <a:solidFill>
                  <a:schemeClr val="bg1"/>
                </a:solidFill>
                <a:cs typeface="B Nazanin" panose="00000400000000000000" pitchFamily="2" charset="-78"/>
              </a:rPr>
              <a:t>خروجی می‌رود و دست‌نخورده باقی می‌ماند.</a:t>
            </a:r>
          </a:p>
          <a:p>
            <a:pPr algn="just" rtl="1">
              <a:lnSpc>
                <a:spcPct val="150000"/>
              </a:lnSpc>
              <a:buFont typeface="Arial" panose="020B0604020202020204" pitchFamily="34" charset="0"/>
              <a:buChar char="•"/>
            </a:pPr>
            <a:r>
              <a:rPr lang="fa-IR" dirty="0">
                <a:solidFill>
                  <a:schemeClr val="bg1"/>
                </a:solidFill>
                <a:cs typeface="B Nazanin" panose="00000400000000000000" pitchFamily="2" charset="-78"/>
              </a:rPr>
              <a:t>اگر هم عددی بین 0 تا 1 باشد، طبیعتا تا حدی روی ورودی تاثیر می‌گذارد</a:t>
            </a:r>
            <a:r>
              <a:rPr lang="fa-IR" dirty="0" smtClean="0">
                <a:solidFill>
                  <a:schemeClr val="bg1"/>
                </a:solidFill>
                <a:cs typeface="B Nazanin" panose="00000400000000000000" pitchFamily="2" charset="-78"/>
              </a:rPr>
              <a:t>.</a:t>
            </a:r>
          </a:p>
          <a:p>
            <a:pPr algn="just" rtl="1">
              <a:lnSpc>
                <a:spcPct val="150000"/>
              </a:lnSpc>
            </a:pPr>
            <a:r>
              <a:rPr lang="fa-IR" b="1" dirty="0">
                <a:solidFill>
                  <a:schemeClr val="bg1"/>
                </a:solidFill>
                <a:cs typeface="B Nazanin" panose="00000400000000000000" pitchFamily="2" charset="-78"/>
              </a:rPr>
              <a:t>	</a:t>
            </a:r>
            <a:r>
              <a:rPr lang="fa-IR" b="1" dirty="0" smtClean="0">
                <a:solidFill>
                  <a:schemeClr val="bg1"/>
                </a:solidFill>
                <a:cs typeface="B Nazanin" panose="00000400000000000000" pitchFamily="2" charset="-78"/>
              </a:rPr>
              <a:t>	</a:t>
            </a:r>
            <a:r>
              <a:rPr lang="fa-IR" b="1" dirty="0" smtClean="0">
                <a:solidFill>
                  <a:schemeClr val="bg1"/>
                </a:solidFill>
                <a:cs typeface="B Nazanin" panose="00000400000000000000" pitchFamily="2" charset="-78"/>
              </a:rPr>
              <a:t> </a:t>
            </a:r>
            <a:r>
              <a:rPr lang="fa-IR" b="1" dirty="0">
                <a:solidFill>
                  <a:schemeClr val="bg1"/>
                </a:solidFill>
                <a:cs typeface="B Nazanin" panose="00000400000000000000" pitchFamily="2" charset="-78"/>
              </a:rPr>
              <a:t>پس این‌گونه می‌توانیم اطلاعاتی را از داخل </a:t>
            </a:r>
            <a:r>
              <a:rPr lang="en-US" b="1" dirty="0">
                <a:solidFill>
                  <a:schemeClr val="bg1"/>
                </a:solidFill>
                <a:cs typeface="B Nazanin" panose="00000400000000000000" pitchFamily="2" charset="-78"/>
              </a:rPr>
              <a:t>Ct-1 </a:t>
            </a:r>
            <a:r>
              <a:rPr lang="fa-IR" b="1" dirty="0">
                <a:solidFill>
                  <a:schemeClr val="bg1"/>
                </a:solidFill>
                <a:cs typeface="B Nazanin" panose="00000400000000000000" pitchFamily="2" charset="-78"/>
              </a:rPr>
              <a:t>حذف کنیم!</a:t>
            </a:r>
          </a:p>
        </p:txBody>
      </p:sp>
    </p:spTree>
    <p:extLst>
      <p:ext uri="{BB962C8B-B14F-4D97-AF65-F5344CB8AC3E}">
        <p14:creationId xmlns:p14="http://schemas.microsoft.com/office/powerpoint/2010/main" val="24873379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4473" y="-12336"/>
            <a:ext cx="8534400" cy="1507067"/>
          </a:xfrm>
        </p:spPr>
        <p:txBody>
          <a:bodyPr/>
          <a:lstStyle/>
          <a:p>
            <a:pPr algn="r" rtl="1"/>
            <a:r>
              <a:rPr lang="fa-IR" b="1" dirty="0">
                <a:solidFill>
                  <a:srgbClr val="FF0000"/>
                </a:solidFill>
                <a:cs typeface="B Titr" panose="00000700000000000000" pitchFamily="2" charset="-78"/>
              </a:rPr>
              <a:t>گیت فراموشی در شبکه </a:t>
            </a:r>
            <a:r>
              <a:rPr lang="en-US" b="1" dirty="0" smtClean="0">
                <a:solidFill>
                  <a:srgbClr val="FF0000"/>
                </a:solidFill>
                <a:cs typeface="B Titr" panose="00000700000000000000" pitchFamily="2" charset="-78"/>
              </a:rPr>
              <a:t>LSTM</a:t>
            </a:r>
            <a:endParaRPr lang="fa-IR" dirty="0">
              <a:solidFill>
                <a:srgbClr val="FF0000"/>
              </a:solidFill>
              <a:cs typeface="B Titr" panose="00000700000000000000" pitchFamily="2" charset="-78"/>
            </a:endParaRPr>
          </a:p>
        </p:txBody>
      </p:sp>
      <p:sp>
        <p:nvSpPr>
          <p:cNvPr id="4" name="Rectangle 3"/>
          <p:cNvSpPr/>
          <p:nvPr/>
        </p:nvSpPr>
        <p:spPr>
          <a:xfrm>
            <a:off x="3574473" y="2248265"/>
            <a:ext cx="7779327" cy="1754326"/>
          </a:xfrm>
          <a:prstGeom prst="rect">
            <a:avLst/>
          </a:prstGeom>
        </p:spPr>
        <p:txBody>
          <a:bodyPr wrap="square">
            <a:spAutoFit/>
          </a:bodyPr>
          <a:lstStyle/>
          <a:p>
            <a:pPr algn="just" rtl="1">
              <a:lnSpc>
                <a:spcPct val="150000"/>
              </a:lnSpc>
            </a:pPr>
            <a:r>
              <a:rPr lang="fa-IR" b="1" dirty="0" smtClean="0">
                <a:solidFill>
                  <a:schemeClr val="bg1"/>
                </a:solidFill>
                <a:cs typeface="B Nazanin" panose="00000400000000000000" pitchFamily="2" charset="-78"/>
              </a:rPr>
              <a:t>ورودی </a:t>
            </a:r>
            <a:r>
              <a:rPr lang="en-US" b="1" dirty="0" err="1" smtClean="0">
                <a:solidFill>
                  <a:schemeClr val="bg1"/>
                </a:solidFill>
                <a:cs typeface="B Nazanin" panose="00000400000000000000" pitchFamily="2" charset="-78"/>
              </a:rPr>
              <a:t>ft</a:t>
            </a:r>
            <a:r>
              <a:rPr lang="fa-IR" b="1" dirty="0" smtClean="0">
                <a:solidFill>
                  <a:schemeClr val="bg1"/>
                </a:solidFill>
                <a:cs typeface="B Nazanin" panose="00000400000000000000" pitchFamily="2" charset="-78"/>
              </a:rPr>
              <a:t> چگونه </a:t>
            </a:r>
            <a:r>
              <a:rPr lang="fa-IR" b="1" dirty="0">
                <a:solidFill>
                  <a:schemeClr val="bg1"/>
                </a:solidFill>
                <a:cs typeface="B Nazanin" panose="00000400000000000000" pitchFamily="2" charset="-78"/>
              </a:rPr>
              <a:t>تشکیل می‌شود؟ </a:t>
            </a:r>
            <a:endParaRPr lang="fa-IR" b="1" dirty="0" smtClean="0">
              <a:solidFill>
                <a:schemeClr val="bg1"/>
              </a:solidFill>
              <a:cs typeface="B Nazanin" panose="00000400000000000000" pitchFamily="2" charset="-78"/>
            </a:endParaRPr>
          </a:p>
          <a:p>
            <a:pPr algn="just" rtl="1">
              <a:lnSpc>
                <a:spcPct val="150000"/>
              </a:lnSpc>
            </a:pPr>
            <a:r>
              <a:rPr lang="fa-IR" dirty="0" smtClean="0">
                <a:solidFill>
                  <a:schemeClr val="bg1"/>
                </a:solidFill>
                <a:cs typeface="B Nazanin" panose="00000400000000000000" pitchFamily="2" charset="-78"/>
              </a:rPr>
              <a:t>مطابق شکل، ورودی یک </a:t>
            </a:r>
            <a:r>
              <a:rPr lang="fa-IR" dirty="0">
                <a:solidFill>
                  <a:schemeClr val="bg1"/>
                </a:solidFill>
                <a:cs typeface="B Nazanin" panose="00000400000000000000" pitchFamily="2" charset="-78"/>
              </a:rPr>
              <a:t>شبکه عصبی کوچک با دو ورودی </a:t>
            </a:r>
            <a:r>
              <a:rPr lang="en-US" dirty="0" err="1" smtClean="0">
                <a:solidFill>
                  <a:schemeClr val="bg1"/>
                </a:solidFill>
                <a:cs typeface="B Nazanin" panose="00000400000000000000" pitchFamily="2" charset="-78"/>
              </a:rPr>
              <a:t>xt</a:t>
            </a:r>
            <a:r>
              <a:rPr lang="fa-IR" dirty="0" smtClean="0">
                <a:solidFill>
                  <a:schemeClr val="bg1"/>
                </a:solidFill>
                <a:cs typeface="B Nazanin" panose="00000400000000000000" pitchFamily="2" charset="-78"/>
              </a:rPr>
              <a:t> و </a:t>
            </a:r>
            <a:r>
              <a:rPr lang="en-US" dirty="0" smtClean="0">
                <a:solidFill>
                  <a:schemeClr val="bg1"/>
                </a:solidFill>
                <a:cs typeface="B Nazanin" panose="00000400000000000000" pitchFamily="2" charset="-78"/>
              </a:rPr>
              <a:t>ht-1</a:t>
            </a:r>
            <a:r>
              <a:rPr lang="fa-IR" dirty="0" smtClean="0">
                <a:solidFill>
                  <a:schemeClr val="bg1"/>
                </a:solidFill>
                <a:cs typeface="B Nazanin" panose="00000400000000000000" pitchFamily="2" charset="-78"/>
              </a:rPr>
              <a:t> تشکیل </a:t>
            </a:r>
            <a:r>
              <a:rPr lang="fa-IR" dirty="0">
                <a:solidFill>
                  <a:schemeClr val="bg1"/>
                </a:solidFill>
                <a:cs typeface="B Nazanin" panose="00000400000000000000" pitchFamily="2" charset="-78"/>
              </a:rPr>
              <a:t>می‌دهد. </a:t>
            </a:r>
            <a:endParaRPr lang="fa-IR" dirty="0" smtClean="0">
              <a:solidFill>
                <a:schemeClr val="bg1"/>
              </a:solidFill>
              <a:cs typeface="B Nazanin" panose="00000400000000000000" pitchFamily="2" charset="-78"/>
            </a:endParaRPr>
          </a:p>
          <a:p>
            <a:pPr algn="just" rtl="1">
              <a:lnSpc>
                <a:spcPct val="150000"/>
              </a:lnSpc>
            </a:pPr>
            <a:r>
              <a:rPr lang="fa-IR" dirty="0" smtClean="0">
                <a:solidFill>
                  <a:schemeClr val="bg1"/>
                </a:solidFill>
                <a:cs typeface="B Nazanin" panose="00000400000000000000" pitchFamily="2" charset="-78"/>
              </a:rPr>
              <a:t>این </a:t>
            </a:r>
            <a:r>
              <a:rPr lang="fa-IR" dirty="0">
                <a:solidFill>
                  <a:schemeClr val="bg1"/>
                </a:solidFill>
                <a:cs typeface="B Nazanin" panose="00000400000000000000" pitchFamily="2" charset="-78"/>
              </a:rPr>
              <a:t>شبکه عصبی کوچک، وظیفه فراموشی بخشی از اطلاعات موجود در حافظه بلندمدت را دارد</a:t>
            </a:r>
            <a:r>
              <a:rPr lang="fa-IR" dirty="0" smtClean="0">
                <a:solidFill>
                  <a:schemeClr val="bg1"/>
                </a:solidFill>
                <a:cs typeface="B Nazanin" panose="00000400000000000000" pitchFamily="2" charset="-78"/>
              </a:rPr>
              <a:t>.</a:t>
            </a:r>
          </a:p>
          <a:p>
            <a:pPr algn="just" rtl="1">
              <a:lnSpc>
                <a:spcPct val="150000"/>
              </a:lnSpc>
            </a:pPr>
            <a:r>
              <a:rPr lang="fa-IR" dirty="0" smtClean="0">
                <a:solidFill>
                  <a:schemeClr val="bg1"/>
                </a:solidFill>
                <a:cs typeface="B Nazanin" panose="00000400000000000000" pitchFamily="2" charset="-78"/>
              </a:rPr>
              <a:t>به </a:t>
            </a:r>
            <a:r>
              <a:rPr lang="fa-IR" dirty="0">
                <a:solidFill>
                  <a:schemeClr val="bg1"/>
                </a:solidFill>
                <a:cs typeface="B Nazanin" panose="00000400000000000000" pitchFamily="2" charset="-78"/>
              </a:rPr>
              <a:t>این شبکه عصبی گیت </a:t>
            </a:r>
            <a:r>
              <a:rPr lang="fa-IR" dirty="0" smtClean="0">
                <a:solidFill>
                  <a:schemeClr val="bg1"/>
                </a:solidFill>
                <a:cs typeface="B Nazanin" panose="00000400000000000000" pitchFamily="2" charset="-78"/>
              </a:rPr>
              <a:t>فراموشی </a:t>
            </a:r>
            <a:r>
              <a:rPr lang="en-US" dirty="0" smtClean="0">
                <a:solidFill>
                  <a:schemeClr val="bg1"/>
                </a:solidFill>
                <a:cs typeface="B Nazanin" panose="00000400000000000000" pitchFamily="2" charset="-78"/>
              </a:rPr>
              <a:t>forget gate</a:t>
            </a:r>
            <a:r>
              <a:rPr lang="fa-IR" dirty="0" smtClean="0">
                <a:solidFill>
                  <a:schemeClr val="bg1"/>
                </a:solidFill>
                <a:cs typeface="B Nazanin" panose="00000400000000000000" pitchFamily="2" charset="-78"/>
              </a:rPr>
              <a:t> گفته </a:t>
            </a:r>
            <a:r>
              <a:rPr lang="fa-IR" dirty="0">
                <a:solidFill>
                  <a:schemeClr val="bg1"/>
                </a:solidFill>
                <a:cs typeface="B Nazanin" panose="00000400000000000000" pitchFamily="2" charset="-78"/>
              </a:rPr>
              <a:t>می‌شود.</a:t>
            </a:r>
          </a:p>
        </p:txBody>
      </p:sp>
      <p:pic>
        <p:nvPicPr>
          <p:cNvPr id="6" name="Picture 5"/>
          <p:cNvPicPr>
            <a:picLocks noChangeAspect="1"/>
          </p:cNvPicPr>
          <p:nvPr/>
        </p:nvPicPr>
        <p:blipFill rotWithShape="1">
          <a:blip r:embed="rId3"/>
          <a:srcRect l="39823" t="60406" r="27320" b="24638"/>
          <a:stretch/>
        </p:blipFill>
        <p:spPr>
          <a:xfrm>
            <a:off x="490743" y="1091474"/>
            <a:ext cx="4839793" cy="1239174"/>
          </a:xfrm>
          <a:prstGeom prst="rect">
            <a:avLst/>
          </a:prstGeom>
        </p:spPr>
      </p:pic>
      <p:pic>
        <p:nvPicPr>
          <p:cNvPr id="5" name="Picture 4"/>
          <p:cNvPicPr>
            <a:picLocks noChangeAspect="1"/>
          </p:cNvPicPr>
          <p:nvPr/>
        </p:nvPicPr>
        <p:blipFill rotWithShape="1">
          <a:blip r:embed="rId4"/>
          <a:srcRect l="40556" t="37266" r="27222" b="32187"/>
          <a:stretch/>
        </p:blipFill>
        <p:spPr>
          <a:xfrm>
            <a:off x="490743" y="3084182"/>
            <a:ext cx="3413596" cy="1820328"/>
          </a:xfrm>
          <a:prstGeom prst="rect">
            <a:avLst/>
          </a:prstGeom>
        </p:spPr>
      </p:pic>
      <p:sp>
        <p:nvSpPr>
          <p:cNvPr id="3" name="Rectangle 2"/>
          <p:cNvSpPr/>
          <p:nvPr/>
        </p:nvSpPr>
        <p:spPr>
          <a:xfrm>
            <a:off x="4666338" y="4904510"/>
            <a:ext cx="7213934" cy="1338828"/>
          </a:xfrm>
          <a:prstGeom prst="rect">
            <a:avLst/>
          </a:prstGeom>
        </p:spPr>
        <p:txBody>
          <a:bodyPr wrap="square">
            <a:spAutoFit/>
          </a:bodyPr>
          <a:lstStyle/>
          <a:p>
            <a:pPr algn="just" rtl="1">
              <a:lnSpc>
                <a:spcPct val="150000"/>
              </a:lnSpc>
            </a:pPr>
            <a:r>
              <a:rPr lang="fa-IR" dirty="0">
                <a:solidFill>
                  <a:schemeClr val="bg1"/>
                </a:solidFill>
                <a:cs typeface="B Nazanin" panose="00000400000000000000" pitchFamily="2" charset="-78"/>
              </a:rPr>
              <a:t>ورودی </a:t>
            </a:r>
            <a:r>
              <a:rPr lang="en-US" dirty="0" err="1">
                <a:solidFill>
                  <a:schemeClr val="bg1"/>
                </a:solidFill>
                <a:cs typeface="B Nazanin" panose="00000400000000000000" pitchFamily="2" charset="-78"/>
              </a:rPr>
              <a:t>xt</a:t>
            </a:r>
            <a:r>
              <a:rPr lang="fa-IR" dirty="0">
                <a:solidFill>
                  <a:schemeClr val="bg1"/>
                </a:solidFill>
                <a:cs typeface="B Nazanin" panose="00000400000000000000" pitchFamily="2" charset="-78"/>
              </a:rPr>
              <a:t> و </a:t>
            </a:r>
            <a:r>
              <a:rPr lang="en-US" dirty="0">
                <a:solidFill>
                  <a:schemeClr val="bg1"/>
                </a:solidFill>
                <a:cs typeface="B Nazanin" panose="00000400000000000000" pitchFamily="2" charset="-78"/>
              </a:rPr>
              <a:t>ht-1</a:t>
            </a:r>
            <a:r>
              <a:rPr lang="fa-IR" dirty="0">
                <a:solidFill>
                  <a:schemeClr val="bg1"/>
                </a:solidFill>
                <a:cs typeface="B Nazanin" panose="00000400000000000000" pitchFamily="2" charset="-78"/>
              </a:rPr>
              <a:t> </a:t>
            </a:r>
            <a:r>
              <a:rPr lang="fa-IR" dirty="0" smtClean="0">
                <a:solidFill>
                  <a:schemeClr val="bg1"/>
                </a:solidFill>
                <a:cs typeface="B Nazanin" panose="00000400000000000000" pitchFamily="2" charset="-78"/>
              </a:rPr>
              <a:t>از </a:t>
            </a:r>
            <a:r>
              <a:rPr lang="fa-IR" dirty="0">
                <a:solidFill>
                  <a:schemeClr val="bg1"/>
                </a:solidFill>
                <a:cs typeface="B Nazanin" panose="00000400000000000000" pitchFamily="2" charset="-78"/>
              </a:rPr>
              <a:t>یک لایه سیگموید </a:t>
            </a:r>
            <a:r>
              <a:rPr lang="fa-IR" dirty="0" smtClean="0">
                <a:solidFill>
                  <a:schemeClr val="bg1"/>
                </a:solidFill>
                <a:cs typeface="B Nazanin" panose="00000400000000000000" pitchFamily="2" charset="-78"/>
              </a:rPr>
              <a:t>می‌گذرند</a:t>
            </a:r>
            <a:r>
              <a:rPr lang="fa-IR" dirty="0">
                <a:solidFill>
                  <a:schemeClr val="bg1"/>
                </a:solidFill>
                <a:cs typeface="B Nazanin" panose="00000400000000000000" pitchFamily="2" charset="-78"/>
              </a:rPr>
              <a:t>. لایه سیگموید عددی بین 0 تا 1 ایجاد می‌کند </a:t>
            </a:r>
            <a:endParaRPr lang="en-US" dirty="0" smtClean="0">
              <a:solidFill>
                <a:schemeClr val="bg1"/>
              </a:solidFill>
              <a:cs typeface="B Nazanin" panose="00000400000000000000" pitchFamily="2" charset="-78"/>
            </a:endParaRPr>
          </a:p>
          <a:p>
            <a:pPr algn="just" rtl="1">
              <a:lnSpc>
                <a:spcPct val="150000"/>
              </a:lnSpc>
            </a:pPr>
            <a:r>
              <a:rPr lang="fa-IR" dirty="0" smtClean="0">
                <a:solidFill>
                  <a:schemeClr val="bg1"/>
                </a:solidFill>
                <a:cs typeface="B Nazanin" panose="00000400000000000000" pitchFamily="2" charset="-78"/>
              </a:rPr>
              <a:t>اگر </a:t>
            </a:r>
            <a:r>
              <a:rPr lang="fa-IR" dirty="0">
                <a:solidFill>
                  <a:schemeClr val="bg1"/>
                </a:solidFill>
                <a:cs typeface="B Nazanin" panose="00000400000000000000" pitchFamily="2" charset="-78"/>
              </a:rPr>
              <a:t>به عدد 1 نزدیک باشد، معنایش اینست که این </a:t>
            </a:r>
            <a:r>
              <a:rPr lang="fa-IR" dirty="0" smtClean="0">
                <a:solidFill>
                  <a:schemeClr val="bg1"/>
                </a:solidFill>
                <a:cs typeface="B Nazanin" panose="00000400000000000000" pitchFamily="2" charset="-78"/>
              </a:rPr>
              <a:t>درایه باید </a:t>
            </a:r>
            <a:r>
              <a:rPr lang="fa-IR" dirty="0">
                <a:solidFill>
                  <a:schemeClr val="bg1"/>
                </a:solidFill>
                <a:cs typeface="B Nazanin" panose="00000400000000000000" pitchFamily="2" charset="-78"/>
              </a:rPr>
              <a:t>حفظ شود. اگر به 0 نزدیک باشد، یعنی این </a:t>
            </a:r>
            <a:r>
              <a:rPr lang="fa-IR" dirty="0" smtClean="0">
                <a:solidFill>
                  <a:schemeClr val="bg1"/>
                </a:solidFill>
                <a:cs typeface="B Nazanin" panose="00000400000000000000" pitchFamily="2" charset="-78"/>
              </a:rPr>
              <a:t>درایه را </a:t>
            </a:r>
            <a:r>
              <a:rPr lang="fa-IR" dirty="0">
                <a:solidFill>
                  <a:schemeClr val="bg1"/>
                </a:solidFill>
                <a:cs typeface="B Nazanin" panose="00000400000000000000" pitchFamily="2" charset="-78"/>
              </a:rPr>
              <a:t>دور بریز.</a:t>
            </a:r>
          </a:p>
        </p:txBody>
      </p:sp>
      <p:pic>
        <p:nvPicPr>
          <p:cNvPr id="7" name="Picture 6"/>
          <p:cNvPicPr>
            <a:picLocks noChangeAspect="1"/>
          </p:cNvPicPr>
          <p:nvPr/>
        </p:nvPicPr>
        <p:blipFill rotWithShape="1">
          <a:blip r:embed="rId4"/>
          <a:srcRect l="45289" t="66957" r="30190" b="25894"/>
          <a:stretch/>
        </p:blipFill>
        <p:spPr>
          <a:xfrm>
            <a:off x="366042" y="5091410"/>
            <a:ext cx="4182533" cy="685935"/>
          </a:xfrm>
          <a:prstGeom prst="rect">
            <a:avLst/>
          </a:prstGeom>
        </p:spPr>
      </p:pic>
    </p:spTree>
    <p:extLst>
      <p:ext uri="{BB962C8B-B14F-4D97-AF65-F5344CB8AC3E}">
        <p14:creationId xmlns:p14="http://schemas.microsoft.com/office/powerpoint/2010/main" val="30552819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39524" t="24427" r="26845" b="36913"/>
          <a:stretch/>
        </p:blipFill>
        <p:spPr>
          <a:xfrm>
            <a:off x="2984406" y="1291033"/>
            <a:ext cx="4214245" cy="2724963"/>
          </a:xfrm>
          <a:prstGeom prst="rect">
            <a:avLst/>
          </a:prstGeom>
        </p:spPr>
      </p:pic>
      <p:pic>
        <p:nvPicPr>
          <p:cNvPr id="7" name="Picture 6"/>
          <p:cNvPicPr>
            <a:picLocks noChangeAspect="1"/>
          </p:cNvPicPr>
          <p:nvPr/>
        </p:nvPicPr>
        <p:blipFill rotWithShape="1">
          <a:blip r:embed="rId2"/>
          <a:srcRect l="46986" t="78998" r="34303" b="14040"/>
          <a:stretch/>
        </p:blipFill>
        <p:spPr>
          <a:xfrm>
            <a:off x="7841673" y="2881474"/>
            <a:ext cx="2743201" cy="574159"/>
          </a:xfrm>
          <a:prstGeom prst="rect">
            <a:avLst/>
          </a:prstGeom>
        </p:spPr>
      </p:pic>
      <p:sp>
        <p:nvSpPr>
          <p:cNvPr id="8" name="Rectangle 7"/>
          <p:cNvSpPr/>
          <p:nvPr/>
        </p:nvSpPr>
        <p:spPr>
          <a:xfrm>
            <a:off x="2554514" y="5162367"/>
            <a:ext cx="9414805" cy="1015663"/>
          </a:xfrm>
          <a:prstGeom prst="rect">
            <a:avLst/>
          </a:prstGeom>
        </p:spPr>
        <p:txBody>
          <a:bodyPr wrap="square">
            <a:spAutoFit/>
          </a:bodyPr>
          <a:lstStyle/>
          <a:p>
            <a:pPr algn="r" rtl="1">
              <a:lnSpc>
                <a:spcPct val="150000"/>
              </a:lnSpc>
            </a:pPr>
            <a:r>
              <a:rPr lang="fa-IR" sz="2000" dirty="0">
                <a:solidFill>
                  <a:schemeClr val="bg1"/>
                </a:solidFill>
                <a:cs typeface="B Nazanin" panose="00000400000000000000" pitchFamily="2" charset="-78"/>
              </a:rPr>
              <a:t>در شکل بالا، دو ورودی </a:t>
            </a:r>
            <a:r>
              <a:rPr lang="en-US" sz="2000" dirty="0" err="1" smtClean="0">
                <a:solidFill>
                  <a:schemeClr val="bg1"/>
                </a:solidFill>
                <a:cs typeface="B Nazanin" panose="00000400000000000000" pitchFamily="2" charset="-78"/>
              </a:rPr>
              <a:t>ft</a:t>
            </a:r>
            <a:r>
              <a:rPr lang="fa-IR" sz="2000" dirty="0" smtClean="0">
                <a:solidFill>
                  <a:schemeClr val="bg1"/>
                </a:solidFill>
                <a:cs typeface="B Nazanin" panose="00000400000000000000" pitchFamily="2" charset="-78"/>
              </a:rPr>
              <a:t> و </a:t>
            </a:r>
            <a:r>
              <a:rPr lang="en-US" sz="2000" dirty="0" smtClean="0">
                <a:solidFill>
                  <a:schemeClr val="bg1"/>
                </a:solidFill>
                <a:cs typeface="B Nazanin" panose="00000400000000000000" pitchFamily="2" charset="-78"/>
              </a:rPr>
              <a:t>Ct-1</a:t>
            </a:r>
            <a:r>
              <a:rPr lang="fa-IR" sz="2000" dirty="0" smtClean="0">
                <a:solidFill>
                  <a:schemeClr val="bg1"/>
                </a:solidFill>
                <a:cs typeface="B Nazanin" panose="00000400000000000000" pitchFamily="2" charset="-78"/>
              </a:rPr>
              <a:t> به‌صورت </a:t>
            </a:r>
            <a:r>
              <a:rPr lang="fa-IR" sz="2000" dirty="0">
                <a:solidFill>
                  <a:schemeClr val="bg1"/>
                </a:solidFill>
                <a:cs typeface="B Nazanin" panose="00000400000000000000" pitchFamily="2" charset="-78"/>
              </a:rPr>
              <a:t>زیر باهم ترکیب شده‌اند</a:t>
            </a:r>
            <a:r>
              <a:rPr lang="fa-IR" sz="2000" dirty="0" smtClean="0">
                <a:solidFill>
                  <a:schemeClr val="bg1"/>
                </a:solidFill>
                <a:cs typeface="B Nazanin" panose="00000400000000000000" pitchFamily="2" charset="-78"/>
              </a:rPr>
              <a:t>.</a:t>
            </a:r>
          </a:p>
          <a:p>
            <a:pPr algn="r" rtl="1">
              <a:lnSpc>
                <a:spcPct val="150000"/>
              </a:lnSpc>
            </a:pPr>
            <a:r>
              <a:rPr lang="fa-IR" sz="2000" dirty="0" smtClean="0">
                <a:solidFill>
                  <a:schemeClr val="bg1"/>
                </a:solidFill>
                <a:cs typeface="B Nazanin" panose="00000400000000000000" pitchFamily="2" charset="-78"/>
              </a:rPr>
              <a:t> </a:t>
            </a:r>
            <a:r>
              <a:rPr lang="fa-IR" sz="2000" dirty="0">
                <a:solidFill>
                  <a:schemeClr val="bg1"/>
                </a:solidFill>
                <a:cs typeface="B Nazanin" panose="00000400000000000000" pitchFamily="2" charset="-78"/>
              </a:rPr>
              <a:t>علامت بین دو متغیر در شکل زیر، اشاره به ضرب درایه به درایه دو بردار ورودی دارد.</a:t>
            </a:r>
          </a:p>
        </p:txBody>
      </p:sp>
      <p:sp>
        <p:nvSpPr>
          <p:cNvPr id="10" name="Title 1"/>
          <p:cNvSpPr txBox="1">
            <a:spLocks/>
          </p:cNvSpPr>
          <p:nvPr/>
        </p:nvSpPr>
        <p:spPr>
          <a:xfrm>
            <a:off x="3574473" y="-12336"/>
            <a:ext cx="8534400" cy="15070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rtl="1"/>
            <a:r>
              <a:rPr lang="fa-IR" b="1" smtClean="0">
                <a:solidFill>
                  <a:srgbClr val="FF0000"/>
                </a:solidFill>
                <a:cs typeface="B Titr" panose="00000700000000000000" pitchFamily="2" charset="-78"/>
              </a:rPr>
              <a:t>گیت فراموشی در شبکه </a:t>
            </a:r>
            <a:r>
              <a:rPr lang="en-US" b="1" smtClean="0">
                <a:solidFill>
                  <a:srgbClr val="FF0000"/>
                </a:solidFill>
                <a:cs typeface="B Titr" panose="00000700000000000000" pitchFamily="2" charset="-78"/>
              </a:rPr>
              <a:t>LSTM</a:t>
            </a:r>
            <a:endParaRPr lang="fa-IR" dirty="0">
              <a:solidFill>
                <a:srgbClr val="FF0000"/>
              </a:solidFill>
              <a:cs typeface="B Titr" panose="00000700000000000000" pitchFamily="2" charset="-78"/>
            </a:endParaRPr>
          </a:p>
        </p:txBody>
      </p:sp>
    </p:spTree>
    <p:extLst>
      <p:ext uri="{BB962C8B-B14F-4D97-AF65-F5344CB8AC3E}">
        <p14:creationId xmlns:p14="http://schemas.microsoft.com/office/powerpoint/2010/main" val="3849052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42222" t="33979" r="24920" b="28872"/>
          <a:stretch/>
        </p:blipFill>
        <p:spPr>
          <a:xfrm>
            <a:off x="0" y="3590373"/>
            <a:ext cx="5138057" cy="3267627"/>
          </a:xfrm>
          <a:prstGeom prst="rect">
            <a:avLst/>
          </a:prstGeom>
        </p:spPr>
      </p:pic>
      <p:pic>
        <p:nvPicPr>
          <p:cNvPr id="9" name="Picture 8"/>
          <p:cNvPicPr>
            <a:picLocks noChangeAspect="1"/>
          </p:cNvPicPr>
          <p:nvPr/>
        </p:nvPicPr>
        <p:blipFill rotWithShape="1">
          <a:blip r:embed="rId2"/>
          <a:srcRect l="43095" t="26502" r="25635" b="67149"/>
          <a:stretch/>
        </p:blipFill>
        <p:spPr>
          <a:xfrm>
            <a:off x="6066538" y="5949472"/>
            <a:ext cx="5718628" cy="653144"/>
          </a:xfrm>
          <a:prstGeom prst="rect">
            <a:avLst/>
          </a:prstGeom>
        </p:spPr>
      </p:pic>
      <p:sp>
        <p:nvSpPr>
          <p:cNvPr id="4" name="Rectangle 3"/>
          <p:cNvSpPr/>
          <p:nvPr/>
        </p:nvSpPr>
        <p:spPr>
          <a:xfrm>
            <a:off x="637002" y="1228716"/>
            <a:ext cx="10479756" cy="2362185"/>
          </a:xfrm>
          <a:prstGeom prst="rect">
            <a:avLst/>
          </a:prstGeom>
        </p:spPr>
        <p:txBody>
          <a:bodyPr wrap="square">
            <a:spAutoFit/>
          </a:bodyPr>
          <a:lstStyle/>
          <a:p>
            <a:pPr algn="just" rtl="1">
              <a:lnSpc>
                <a:spcPct val="150000"/>
              </a:lnSpc>
            </a:pPr>
            <a:r>
              <a:rPr lang="fa-IR" sz="2000" dirty="0">
                <a:solidFill>
                  <a:schemeClr val="bg1"/>
                </a:solidFill>
                <a:cs typeface="B Nazanin" panose="00000400000000000000" pitchFamily="2" charset="-78"/>
              </a:rPr>
              <a:t>شامل دو ورودی </a:t>
            </a:r>
            <a:r>
              <a:rPr lang="en-US" sz="2000" dirty="0" err="1" smtClean="0">
                <a:solidFill>
                  <a:schemeClr val="bg1"/>
                </a:solidFill>
                <a:cs typeface="B Nazanin" panose="00000400000000000000" pitchFamily="2" charset="-78"/>
              </a:rPr>
              <a:t>xt</a:t>
            </a:r>
            <a:r>
              <a:rPr lang="fa-IR" sz="2000" dirty="0" smtClean="0">
                <a:solidFill>
                  <a:schemeClr val="bg1"/>
                </a:solidFill>
                <a:cs typeface="B Nazanin" panose="00000400000000000000" pitchFamily="2" charset="-78"/>
              </a:rPr>
              <a:t> و </a:t>
            </a:r>
            <a:r>
              <a:rPr lang="en-US" sz="2000" dirty="0" smtClean="0">
                <a:solidFill>
                  <a:schemeClr val="bg1"/>
                </a:solidFill>
                <a:cs typeface="B Nazanin" panose="00000400000000000000" pitchFamily="2" charset="-78"/>
              </a:rPr>
              <a:t>ht-1</a:t>
            </a:r>
            <a:r>
              <a:rPr lang="fa-IR" sz="2000" dirty="0" smtClean="0">
                <a:solidFill>
                  <a:schemeClr val="bg1"/>
                </a:solidFill>
                <a:cs typeface="B Nazanin" panose="00000400000000000000" pitchFamily="2" charset="-78"/>
              </a:rPr>
              <a:t> است</a:t>
            </a:r>
            <a:r>
              <a:rPr lang="fa-IR" sz="2000" dirty="0">
                <a:solidFill>
                  <a:schemeClr val="bg1"/>
                </a:solidFill>
                <a:cs typeface="B Nazanin" panose="00000400000000000000" pitchFamily="2" charset="-78"/>
              </a:rPr>
              <a:t>. </a:t>
            </a:r>
            <a:r>
              <a:rPr lang="fa-IR" sz="2000" dirty="0" smtClean="0">
                <a:solidFill>
                  <a:schemeClr val="bg1"/>
                </a:solidFill>
                <a:cs typeface="B Nazanin" panose="00000400000000000000" pitchFamily="2" charset="-78"/>
              </a:rPr>
              <a:t>این </a:t>
            </a:r>
            <a:r>
              <a:rPr lang="fa-IR" sz="2000" dirty="0">
                <a:solidFill>
                  <a:schemeClr val="bg1"/>
                </a:solidFill>
                <a:cs typeface="B Nazanin" panose="00000400000000000000" pitchFamily="2" charset="-78"/>
              </a:rPr>
              <a:t>ورودی‌ها باید از دو لایه فولی‌کانکتد </a:t>
            </a:r>
            <a:r>
              <a:rPr lang="en-US" sz="2000" dirty="0" smtClean="0">
                <a:solidFill>
                  <a:schemeClr val="bg1"/>
                </a:solidFill>
                <a:cs typeface="B Nazanin" panose="00000400000000000000" pitchFamily="2" charset="-78"/>
              </a:rPr>
              <a:t>wig</a:t>
            </a:r>
            <a:r>
              <a:rPr lang="fa-IR" sz="2000" dirty="0" smtClean="0">
                <a:solidFill>
                  <a:schemeClr val="bg1"/>
                </a:solidFill>
                <a:cs typeface="B Nazanin" panose="00000400000000000000" pitchFamily="2" charset="-78"/>
              </a:rPr>
              <a:t> و </a:t>
            </a:r>
            <a:r>
              <a:rPr lang="en-US" sz="2000" dirty="0" err="1" smtClean="0">
                <a:solidFill>
                  <a:schemeClr val="bg1"/>
                </a:solidFill>
                <a:cs typeface="B Nazanin" panose="00000400000000000000" pitchFamily="2" charset="-78"/>
              </a:rPr>
              <a:t>whg</a:t>
            </a:r>
            <a:r>
              <a:rPr lang="fa-IR" sz="2000" dirty="0" smtClean="0">
                <a:solidFill>
                  <a:schemeClr val="bg1"/>
                </a:solidFill>
                <a:cs typeface="B Nazanin" panose="00000400000000000000" pitchFamily="2" charset="-78"/>
              </a:rPr>
              <a:t> عبور </a:t>
            </a:r>
            <a:r>
              <a:rPr lang="fa-IR" sz="2000" dirty="0">
                <a:solidFill>
                  <a:schemeClr val="bg1"/>
                </a:solidFill>
                <a:cs typeface="B Nazanin" panose="00000400000000000000" pitchFamily="2" charset="-78"/>
              </a:rPr>
              <a:t>کنند و بعد باهم جمع </a:t>
            </a:r>
            <a:r>
              <a:rPr lang="fa-IR" sz="2000" dirty="0" smtClean="0">
                <a:solidFill>
                  <a:schemeClr val="bg1"/>
                </a:solidFill>
                <a:cs typeface="B Nazanin" panose="00000400000000000000" pitchFamily="2" charset="-78"/>
              </a:rPr>
              <a:t>شوند</a:t>
            </a:r>
            <a:r>
              <a:rPr lang="fa-IR" sz="2000" dirty="0"/>
              <a:t>.</a:t>
            </a:r>
            <a:endParaRPr lang="fa-IR" sz="2000" dirty="0" smtClean="0"/>
          </a:p>
          <a:p>
            <a:pPr algn="just" rtl="1">
              <a:lnSpc>
                <a:spcPct val="150000"/>
              </a:lnSpc>
            </a:pPr>
            <a:endParaRPr lang="fa-IR" sz="2000" dirty="0">
              <a:solidFill>
                <a:schemeClr val="bg1"/>
              </a:solidFill>
              <a:cs typeface="B Nazanin" panose="00000400000000000000" pitchFamily="2" charset="-78"/>
            </a:endParaRPr>
          </a:p>
          <a:p>
            <a:pPr algn="just" rtl="1">
              <a:lnSpc>
                <a:spcPct val="150000"/>
              </a:lnSpc>
            </a:pPr>
            <a:r>
              <a:rPr lang="fa-IR" sz="2000" dirty="0">
                <a:solidFill>
                  <a:schemeClr val="bg1"/>
                </a:solidFill>
                <a:cs typeface="B Nazanin" panose="00000400000000000000" pitchFamily="2" charset="-78"/>
              </a:rPr>
              <a:t>خروجی </a:t>
            </a:r>
            <a:r>
              <a:rPr lang="en-US" sz="2000" dirty="0" err="1" smtClean="0">
                <a:solidFill>
                  <a:schemeClr val="bg1"/>
                </a:solidFill>
                <a:cs typeface="B Nazanin" panose="00000400000000000000" pitchFamily="2" charset="-78"/>
              </a:rPr>
              <a:t>gt</a:t>
            </a:r>
            <a:r>
              <a:rPr lang="fa-IR" sz="2000" dirty="0" smtClean="0">
                <a:solidFill>
                  <a:schemeClr val="bg1"/>
                </a:solidFill>
                <a:cs typeface="B Nazanin" panose="00000400000000000000" pitchFamily="2" charset="-78"/>
              </a:rPr>
              <a:t> بین </a:t>
            </a:r>
            <a:r>
              <a:rPr lang="fa-IR" sz="2000" dirty="0">
                <a:solidFill>
                  <a:schemeClr val="bg1"/>
                </a:solidFill>
                <a:cs typeface="B Nazanin" panose="00000400000000000000" pitchFamily="2" charset="-78"/>
              </a:rPr>
              <a:t>1- تا 1 خواهد بود. چرا بین 1- تا 1 نیاز داریم؟ </a:t>
            </a:r>
            <a:endParaRPr lang="fa-IR" sz="2000" dirty="0" smtClean="0">
              <a:solidFill>
                <a:schemeClr val="bg1"/>
              </a:solidFill>
              <a:cs typeface="B Nazanin" panose="00000400000000000000" pitchFamily="2" charset="-78"/>
            </a:endParaRPr>
          </a:p>
          <a:p>
            <a:pPr algn="just" rtl="1">
              <a:lnSpc>
                <a:spcPct val="150000"/>
              </a:lnSpc>
            </a:pPr>
            <a:r>
              <a:rPr lang="fa-IR" sz="2000" dirty="0" smtClean="0">
                <a:solidFill>
                  <a:schemeClr val="bg1"/>
                </a:solidFill>
                <a:cs typeface="B Nazanin" panose="00000400000000000000" pitchFamily="2" charset="-78"/>
              </a:rPr>
              <a:t>برای </a:t>
            </a:r>
            <a:r>
              <a:rPr lang="fa-IR" sz="2000" dirty="0">
                <a:solidFill>
                  <a:schemeClr val="bg1"/>
                </a:solidFill>
                <a:cs typeface="B Nazanin" panose="00000400000000000000" pitchFamily="2" charset="-78"/>
              </a:rPr>
              <a:t>اینکه ممکن است بخواهیم اثر تعدادی از درایه‌ها یا مولفه‌های موجود در </a:t>
            </a:r>
            <a:r>
              <a:rPr lang="en-US" sz="2000" dirty="0" smtClean="0">
                <a:solidFill>
                  <a:schemeClr val="bg1"/>
                </a:solidFill>
                <a:cs typeface="B Nazanin" panose="00000400000000000000" pitchFamily="2" charset="-78"/>
              </a:rPr>
              <a:t>C</a:t>
            </a:r>
            <a:r>
              <a:rPr lang="fa-IR" sz="2000" dirty="0" smtClean="0">
                <a:solidFill>
                  <a:schemeClr val="bg1"/>
                </a:solidFill>
                <a:cs typeface="B Nazanin" panose="00000400000000000000" pitchFamily="2" charset="-78"/>
              </a:rPr>
              <a:t> را </a:t>
            </a:r>
            <a:r>
              <a:rPr lang="fa-IR" sz="2000" dirty="0">
                <a:solidFill>
                  <a:schemeClr val="bg1"/>
                </a:solidFill>
                <a:cs typeface="B Nazanin" panose="00000400000000000000" pitchFamily="2" charset="-78"/>
              </a:rPr>
              <a:t>کاهش دهیم</a:t>
            </a:r>
            <a:r>
              <a:rPr lang="fa-IR" sz="2000" dirty="0" smtClean="0">
                <a:solidFill>
                  <a:schemeClr val="bg1"/>
                </a:solidFill>
                <a:cs typeface="B Nazanin" panose="00000400000000000000" pitchFamily="2" charset="-78"/>
              </a:rPr>
              <a:t>.</a:t>
            </a:r>
          </a:p>
          <a:p>
            <a:pPr algn="just" rtl="1">
              <a:lnSpc>
                <a:spcPct val="150000"/>
              </a:lnSpc>
            </a:pPr>
            <a:r>
              <a:rPr lang="fa-IR" sz="2000" dirty="0" smtClean="0">
                <a:solidFill>
                  <a:schemeClr val="bg1"/>
                </a:solidFill>
                <a:cs typeface="B Nazanin" panose="00000400000000000000" pitchFamily="2" charset="-78"/>
              </a:rPr>
              <a:t>یعنی </a:t>
            </a:r>
            <a:r>
              <a:rPr lang="fa-IR" sz="2000" dirty="0">
                <a:solidFill>
                  <a:schemeClr val="bg1"/>
                </a:solidFill>
                <a:cs typeface="B Nazanin" panose="00000400000000000000" pitchFamily="2" charset="-78"/>
              </a:rPr>
              <a:t>با مقادیر بین 1- تا 1 می‌توانیم اثر بعضی مولفه‌ها را زیاد یا کم کنیم.</a:t>
            </a:r>
          </a:p>
        </p:txBody>
      </p:sp>
      <p:sp>
        <p:nvSpPr>
          <p:cNvPr id="11" name="Title 1"/>
          <p:cNvSpPr txBox="1">
            <a:spLocks/>
          </p:cNvSpPr>
          <p:nvPr/>
        </p:nvSpPr>
        <p:spPr>
          <a:xfrm>
            <a:off x="5544458" y="55706"/>
            <a:ext cx="6240708" cy="1162506"/>
          </a:xfrm>
          <a:prstGeom prst="rect">
            <a:avLst/>
          </a:prstGeom>
          <a:effectLst/>
        </p:spPr>
        <p:txBody>
          <a:bodyPr vert="horz" lIns="91440" tIns="45720" rIns="91440" bIns="45720" rtlCol="0" anchor="ctr">
            <a:normAutofit fontScale="97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rtl="1"/>
            <a:r>
              <a:rPr lang="fa-IR" dirty="0" smtClean="0">
                <a:solidFill>
                  <a:srgbClr val="FF0000"/>
                </a:solidFill>
                <a:cs typeface="B Titr" panose="00000700000000000000" pitchFamily="2" charset="-78"/>
              </a:rPr>
              <a:t>به خاطر سپردن در شبکه عصبی </a:t>
            </a:r>
            <a:r>
              <a:rPr lang="en-US" dirty="0" smtClean="0">
                <a:solidFill>
                  <a:srgbClr val="FF0000"/>
                </a:solidFill>
                <a:cs typeface="B Titr" panose="00000700000000000000" pitchFamily="2" charset="-78"/>
              </a:rPr>
              <a:t>LSTM</a:t>
            </a:r>
            <a:endParaRPr lang="fa-IR" dirty="0">
              <a:solidFill>
                <a:srgbClr val="FF0000"/>
              </a:solidFill>
              <a:cs typeface="B Titr" panose="00000700000000000000" pitchFamily="2" charset="-78"/>
            </a:endParaRPr>
          </a:p>
        </p:txBody>
      </p:sp>
    </p:spTree>
    <p:extLst>
      <p:ext uri="{BB962C8B-B14F-4D97-AF65-F5344CB8AC3E}">
        <p14:creationId xmlns:p14="http://schemas.microsoft.com/office/powerpoint/2010/main" val="20466466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37002" y="1228716"/>
            <a:ext cx="10479756" cy="2862322"/>
          </a:xfrm>
          <a:prstGeom prst="rect">
            <a:avLst/>
          </a:prstGeom>
        </p:spPr>
        <p:txBody>
          <a:bodyPr wrap="square">
            <a:spAutoFit/>
          </a:bodyPr>
          <a:lstStyle/>
          <a:p>
            <a:pPr algn="just" rtl="1">
              <a:lnSpc>
                <a:spcPct val="150000"/>
              </a:lnSpc>
            </a:pPr>
            <a:r>
              <a:rPr lang="fa-IR" sz="2000" dirty="0">
                <a:solidFill>
                  <a:schemeClr val="bg1"/>
                </a:solidFill>
                <a:cs typeface="B Nazanin" panose="00000400000000000000" pitchFamily="2" charset="-78"/>
              </a:rPr>
              <a:t>گیت ورودی، ارزیاب میزان ارزش اطلاعات موجود در </a:t>
            </a:r>
            <a:r>
              <a:rPr lang="en-US" sz="2000" dirty="0" err="1" smtClean="0">
                <a:solidFill>
                  <a:schemeClr val="bg1"/>
                </a:solidFill>
                <a:cs typeface="B Nazanin" panose="00000400000000000000" pitchFamily="2" charset="-78"/>
              </a:rPr>
              <a:t>gt</a:t>
            </a:r>
            <a:r>
              <a:rPr lang="fa-IR" sz="2000" dirty="0">
                <a:solidFill>
                  <a:schemeClr val="bg1"/>
                </a:solidFill>
                <a:cs typeface="B Nazanin" panose="00000400000000000000" pitchFamily="2" charset="-78"/>
              </a:rPr>
              <a:t> </a:t>
            </a:r>
            <a:r>
              <a:rPr lang="fa-IR" sz="2000" dirty="0" smtClean="0">
                <a:solidFill>
                  <a:schemeClr val="bg1"/>
                </a:solidFill>
                <a:cs typeface="B Nazanin" panose="00000400000000000000" pitchFamily="2" charset="-78"/>
              </a:rPr>
              <a:t>است</a:t>
            </a:r>
          </a:p>
          <a:p>
            <a:pPr algn="just" rtl="1">
              <a:lnSpc>
                <a:spcPct val="150000"/>
              </a:lnSpc>
            </a:pPr>
            <a:r>
              <a:rPr lang="fa-IR" sz="2000" dirty="0">
                <a:solidFill>
                  <a:schemeClr val="bg1"/>
                </a:solidFill>
                <a:cs typeface="B Nazanin" panose="00000400000000000000" pitchFamily="2" charset="-78"/>
              </a:rPr>
              <a:t>مشابه گیت فراموشی، ممکن است مقادیر موجود در بردار </a:t>
            </a:r>
            <a:r>
              <a:rPr lang="en-US" sz="2000" dirty="0" smtClean="0">
                <a:solidFill>
                  <a:schemeClr val="bg1"/>
                </a:solidFill>
                <a:cs typeface="B Nazanin" panose="00000400000000000000" pitchFamily="2" charset="-78"/>
              </a:rPr>
              <a:t>it</a:t>
            </a:r>
            <a:r>
              <a:rPr lang="fa-IR" sz="2000" dirty="0" smtClean="0">
                <a:solidFill>
                  <a:schemeClr val="bg1"/>
                </a:solidFill>
                <a:cs typeface="B Nazanin" panose="00000400000000000000" pitchFamily="2" charset="-78"/>
              </a:rPr>
              <a:t> نزدیک </a:t>
            </a:r>
            <a:r>
              <a:rPr lang="fa-IR" sz="2000" dirty="0">
                <a:solidFill>
                  <a:schemeClr val="bg1"/>
                </a:solidFill>
                <a:cs typeface="B Nazanin" panose="00000400000000000000" pitchFamily="2" charset="-78"/>
              </a:rPr>
              <a:t>به صفر باشد، بنابراین اثر </a:t>
            </a:r>
            <a:r>
              <a:rPr lang="en-US" sz="2000" dirty="0" err="1" smtClean="0">
                <a:solidFill>
                  <a:schemeClr val="bg1"/>
                </a:solidFill>
                <a:cs typeface="B Nazanin" panose="00000400000000000000" pitchFamily="2" charset="-78"/>
              </a:rPr>
              <a:t>gt</a:t>
            </a:r>
            <a:r>
              <a:rPr lang="fa-IR" sz="2000" dirty="0" smtClean="0">
                <a:solidFill>
                  <a:schemeClr val="bg1"/>
                </a:solidFill>
                <a:cs typeface="B Nazanin" panose="00000400000000000000" pitchFamily="2" charset="-78"/>
              </a:rPr>
              <a:t> را </a:t>
            </a:r>
            <a:r>
              <a:rPr lang="fa-IR" sz="2000" dirty="0">
                <a:solidFill>
                  <a:schemeClr val="bg1"/>
                </a:solidFill>
                <a:cs typeface="B Nazanin" panose="00000400000000000000" pitchFamily="2" charset="-78"/>
              </a:rPr>
              <a:t>کم می‌کند.</a:t>
            </a:r>
          </a:p>
          <a:p>
            <a:pPr algn="just" rtl="1">
              <a:lnSpc>
                <a:spcPct val="150000"/>
              </a:lnSpc>
            </a:pPr>
            <a:r>
              <a:rPr lang="fa-IR" sz="2000" dirty="0">
                <a:solidFill>
                  <a:schemeClr val="bg1"/>
                </a:solidFill>
                <a:cs typeface="B Nazanin" panose="00000400000000000000" pitchFamily="2" charset="-78"/>
              </a:rPr>
              <a:t>برعکس، ممکن است مقادیر بردار </a:t>
            </a:r>
            <a:r>
              <a:rPr lang="en-US" sz="2000" dirty="0" smtClean="0">
                <a:solidFill>
                  <a:schemeClr val="bg1"/>
                </a:solidFill>
                <a:cs typeface="B Nazanin" panose="00000400000000000000" pitchFamily="2" charset="-78"/>
              </a:rPr>
              <a:t>it</a:t>
            </a:r>
            <a:r>
              <a:rPr lang="fa-IR" sz="2000" dirty="0" smtClean="0">
                <a:solidFill>
                  <a:schemeClr val="bg1"/>
                </a:solidFill>
                <a:cs typeface="B Nazanin" panose="00000400000000000000" pitchFamily="2" charset="-78"/>
              </a:rPr>
              <a:t> نزدیک </a:t>
            </a:r>
            <a:r>
              <a:rPr lang="fa-IR" sz="2000" dirty="0">
                <a:solidFill>
                  <a:schemeClr val="bg1"/>
                </a:solidFill>
                <a:cs typeface="B Nazanin" panose="00000400000000000000" pitchFamily="2" charset="-78"/>
              </a:rPr>
              <a:t>به 1 باشد، </a:t>
            </a:r>
            <a:r>
              <a:rPr lang="fa-IR" sz="2000" dirty="0" smtClean="0">
                <a:solidFill>
                  <a:schemeClr val="bg1"/>
                </a:solidFill>
                <a:cs typeface="B Nazanin" panose="00000400000000000000" pitchFamily="2" charset="-78"/>
              </a:rPr>
              <a:t>در این صورت </a:t>
            </a:r>
            <a:r>
              <a:rPr lang="en-US" sz="2000" dirty="0" err="1" smtClean="0">
                <a:solidFill>
                  <a:schemeClr val="bg1"/>
                </a:solidFill>
                <a:cs typeface="B Nazanin" panose="00000400000000000000" pitchFamily="2" charset="-78"/>
              </a:rPr>
              <a:t>gt</a:t>
            </a:r>
            <a:r>
              <a:rPr lang="fa-IR" sz="2000" dirty="0">
                <a:solidFill>
                  <a:schemeClr val="bg1"/>
                </a:solidFill>
                <a:cs typeface="B Nazanin" panose="00000400000000000000" pitchFamily="2" charset="-78"/>
              </a:rPr>
              <a:t> </a:t>
            </a:r>
            <a:r>
              <a:rPr lang="fa-IR" sz="2000" dirty="0" smtClean="0">
                <a:solidFill>
                  <a:schemeClr val="bg1"/>
                </a:solidFill>
                <a:cs typeface="B Nazanin" panose="00000400000000000000" pitchFamily="2" charset="-78"/>
              </a:rPr>
              <a:t>می‌رود </a:t>
            </a:r>
            <a:r>
              <a:rPr lang="fa-IR" sz="2000" dirty="0">
                <a:solidFill>
                  <a:schemeClr val="bg1"/>
                </a:solidFill>
                <a:cs typeface="B Nazanin" panose="00000400000000000000" pitchFamily="2" charset="-78"/>
              </a:rPr>
              <a:t>تا در حافظه بلندمدت ذخیره شود</a:t>
            </a:r>
            <a:r>
              <a:rPr lang="fa-IR" sz="2000" dirty="0" smtClean="0">
                <a:solidFill>
                  <a:schemeClr val="bg1"/>
                </a:solidFill>
                <a:cs typeface="B Nazanin" panose="00000400000000000000" pitchFamily="2" charset="-78"/>
              </a:rPr>
              <a:t>.</a:t>
            </a:r>
          </a:p>
          <a:p>
            <a:pPr algn="just" rtl="1">
              <a:lnSpc>
                <a:spcPct val="150000"/>
              </a:lnSpc>
            </a:pPr>
            <a:endParaRPr lang="fa-IR" sz="2000" dirty="0">
              <a:solidFill>
                <a:schemeClr val="bg1"/>
              </a:solidFill>
              <a:cs typeface="B Nazanin" panose="00000400000000000000" pitchFamily="2" charset="-78"/>
            </a:endParaRPr>
          </a:p>
          <a:p>
            <a:pPr algn="just" rtl="1">
              <a:lnSpc>
                <a:spcPct val="150000"/>
              </a:lnSpc>
            </a:pPr>
            <a:r>
              <a:rPr lang="fa-IR" sz="2000" dirty="0">
                <a:solidFill>
                  <a:schemeClr val="bg1"/>
                </a:solidFill>
                <a:cs typeface="B Nazanin" panose="00000400000000000000" pitchFamily="2" charset="-78"/>
              </a:rPr>
              <a:t>گیت ورودی، دو ورودی </a:t>
            </a:r>
            <a:r>
              <a:rPr lang="en-US" sz="2000" dirty="0" err="1" smtClean="0">
                <a:solidFill>
                  <a:schemeClr val="bg1"/>
                </a:solidFill>
                <a:cs typeface="B Nazanin" panose="00000400000000000000" pitchFamily="2" charset="-78"/>
              </a:rPr>
              <a:t>xt</a:t>
            </a:r>
            <a:r>
              <a:rPr lang="fa-IR" sz="2000" dirty="0" smtClean="0">
                <a:solidFill>
                  <a:schemeClr val="bg1"/>
                </a:solidFill>
                <a:cs typeface="B Nazanin" panose="00000400000000000000" pitchFamily="2" charset="-78"/>
              </a:rPr>
              <a:t> و </a:t>
            </a:r>
            <a:r>
              <a:rPr lang="en-US" sz="2000" dirty="0" smtClean="0">
                <a:solidFill>
                  <a:schemeClr val="bg1"/>
                </a:solidFill>
                <a:cs typeface="B Nazanin" panose="00000400000000000000" pitchFamily="2" charset="-78"/>
              </a:rPr>
              <a:t>ht-1</a:t>
            </a:r>
            <a:r>
              <a:rPr lang="fa-IR" sz="2000" dirty="0" smtClean="0">
                <a:solidFill>
                  <a:schemeClr val="bg1"/>
                </a:solidFill>
                <a:cs typeface="B Nazanin" panose="00000400000000000000" pitchFamily="2" charset="-78"/>
              </a:rPr>
              <a:t> را </a:t>
            </a:r>
            <a:r>
              <a:rPr lang="fa-IR" sz="2000" dirty="0">
                <a:solidFill>
                  <a:schemeClr val="bg1"/>
                </a:solidFill>
                <a:cs typeface="B Nazanin" panose="00000400000000000000" pitchFamily="2" charset="-78"/>
              </a:rPr>
              <a:t>وارد دو لایه فولی‌کانکتد می‌کند و سپس اینها را باهم جمع می‌کند و درنهایت از تابع سیگموید عبور می‌دهد.</a:t>
            </a:r>
            <a:endParaRPr lang="fa-IR" sz="2000" dirty="0">
              <a:solidFill>
                <a:schemeClr val="bg1"/>
              </a:solidFill>
              <a:cs typeface="B Nazanin" panose="00000400000000000000" pitchFamily="2" charset="-78"/>
            </a:endParaRPr>
          </a:p>
        </p:txBody>
      </p:sp>
      <p:sp>
        <p:nvSpPr>
          <p:cNvPr id="11" name="Title 1"/>
          <p:cNvSpPr txBox="1">
            <a:spLocks/>
          </p:cNvSpPr>
          <p:nvPr/>
        </p:nvSpPr>
        <p:spPr>
          <a:xfrm>
            <a:off x="5544458" y="55706"/>
            <a:ext cx="6240708" cy="1162506"/>
          </a:xfrm>
          <a:prstGeom prst="rect">
            <a:avLst/>
          </a:prstGeom>
          <a:effectLst/>
        </p:spPr>
        <p:txBody>
          <a:bodyPr vert="horz" lIns="91440" tIns="45720" rIns="91440" bIns="45720" rtlCol="0" anchor="ctr">
            <a:normAutofit fontScale="97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rtl="1"/>
            <a:r>
              <a:rPr lang="fa-IR" dirty="0">
                <a:solidFill>
                  <a:srgbClr val="FF0000"/>
                </a:solidFill>
                <a:cs typeface="B Titr" panose="00000700000000000000" pitchFamily="2" charset="-78"/>
              </a:rPr>
              <a:t>گیت ورودی در شبکه عصبی </a:t>
            </a:r>
            <a:r>
              <a:rPr lang="en-US" dirty="0">
                <a:solidFill>
                  <a:srgbClr val="FF0000"/>
                </a:solidFill>
                <a:cs typeface="B Titr" panose="00000700000000000000" pitchFamily="2" charset="-78"/>
              </a:rPr>
              <a:t>LSTM</a:t>
            </a:r>
            <a:endParaRPr lang="fa-IR" dirty="0">
              <a:solidFill>
                <a:srgbClr val="FF0000"/>
              </a:solidFill>
              <a:cs typeface="B Titr" panose="00000700000000000000" pitchFamily="2" charset="-78"/>
            </a:endParaRPr>
          </a:p>
        </p:txBody>
      </p:sp>
      <p:pic>
        <p:nvPicPr>
          <p:cNvPr id="2" name="Picture 1"/>
          <p:cNvPicPr>
            <a:picLocks noChangeAspect="1"/>
          </p:cNvPicPr>
          <p:nvPr/>
        </p:nvPicPr>
        <p:blipFill rotWithShape="1">
          <a:blip r:embed="rId2"/>
          <a:srcRect l="42302" t="53352" r="25079" b="9681"/>
          <a:stretch/>
        </p:blipFill>
        <p:spPr>
          <a:xfrm>
            <a:off x="348342" y="3809594"/>
            <a:ext cx="4542972" cy="2896006"/>
          </a:xfrm>
          <a:prstGeom prst="rect">
            <a:avLst/>
          </a:prstGeom>
        </p:spPr>
      </p:pic>
      <p:pic>
        <p:nvPicPr>
          <p:cNvPr id="7" name="Picture 6"/>
          <p:cNvPicPr>
            <a:picLocks noChangeAspect="1"/>
          </p:cNvPicPr>
          <p:nvPr/>
        </p:nvPicPr>
        <p:blipFill rotWithShape="1">
          <a:blip r:embed="rId2"/>
          <a:srcRect l="42302" t="27673" r="25079" b="47001"/>
          <a:stretch/>
        </p:blipFill>
        <p:spPr>
          <a:xfrm>
            <a:off x="6335269" y="4501886"/>
            <a:ext cx="4659086" cy="2034807"/>
          </a:xfrm>
          <a:prstGeom prst="rect">
            <a:avLst/>
          </a:prstGeom>
        </p:spPr>
      </p:pic>
    </p:spTree>
    <p:extLst>
      <p:ext uri="{BB962C8B-B14F-4D97-AF65-F5344CB8AC3E}">
        <p14:creationId xmlns:p14="http://schemas.microsoft.com/office/powerpoint/2010/main" val="8504492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37002" y="2041516"/>
            <a:ext cx="10479756" cy="1900520"/>
          </a:xfrm>
          <a:prstGeom prst="rect">
            <a:avLst/>
          </a:prstGeom>
        </p:spPr>
        <p:txBody>
          <a:bodyPr wrap="square">
            <a:spAutoFit/>
          </a:bodyPr>
          <a:lstStyle/>
          <a:p>
            <a:pPr algn="just" rtl="1">
              <a:lnSpc>
                <a:spcPct val="150000"/>
              </a:lnSpc>
            </a:pPr>
            <a:r>
              <a:rPr lang="fa-IR" sz="2000" dirty="0">
                <a:solidFill>
                  <a:schemeClr val="bg1"/>
                </a:solidFill>
                <a:cs typeface="B Nazanin" panose="00000400000000000000" pitchFamily="2" charset="-78"/>
              </a:rPr>
              <a:t>ما یک سوال! تصور کنید، از فردی می‌پرسید تا حالا دو تیم استقلال و پرسپولیس چندبار باهم بازی کردند؟ بعد مخاطب بگوید: “سلام، دو تیم استقلال و پرسپولیس اولین بار در سال فلان باهم بازی کردند که حاصل آن مساوی بود. در بازی دوم، … در بازی سوم و …” همین‌طور بگوید و بگوید تا اینکه برسد به آخرین بازی و درنهایت بگوید بنابراین، تابحال 80 بار باهم بازی کرده‌اند. درحالی‌که، جواب این سوال یک کلمه بود، آن‌هم 80! </a:t>
            </a:r>
            <a:endParaRPr lang="fa-IR" sz="2000" dirty="0">
              <a:solidFill>
                <a:schemeClr val="bg1"/>
              </a:solidFill>
              <a:cs typeface="B Nazanin" panose="00000400000000000000" pitchFamily="2" charset="-78"/>
            </a:endParaRPr>
          </a:p>
        </p:txBody>
      </p:sp>
      <p:sp>
        <p:nvSpPr>
          <p:cNvPr id="11" name="Title 1"/>
          <p:cNvSpPr txBox="1">
            <a:spLocks/>
          </p:cNvSpPr>
          <p:nvPr/>
        </p:nvSpPr>
        <p:spPr>
          <a:xfrm>
            <a:off x="5544458" y="55706"/>
            <a:ext cx="6240708" cy="1162506"/>
          </a:xfrm>
          <a:prstGeom prst="rect">
            <a:avLst/>
          </a:prstGeom>
          <a:effectLst/>
        </p:spPr>
        <p:txBody>
          <a:bodyPr vert="horz" lIns="91440" tIns="45720" rIns="91440" bIns="45720" rtlCol="0" anchor="ctr">
            <a:normAutofit fontScale="97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rtl="1"/>
            <a:r>
              <a:rPr lang="fa-IR" dirty="0">
                <a:solidFill>
                  <a:srgbClr val="FF0000"/>
                </a:solidFill>
                <a:cs typeface="B Titr" panose="00000700000000000000" pitchFamily="2" charset="-78"/>
              </a:rPr>
              <a:t>ساخت خروجی </a:t>
            </a:r>
            <a:r>
              <a:rPr lang="en-US" dirty="0" err="1" smtClean="0">
                <a:solidFill>
                  <a:srgbClr val="FF0000"/>
                </a:solidFill>
                <a:cs typeface="B Titr" panose="00000700000000000000" pitchFamily="2" charset="-78"/>
              </a:rPr>
              <a:t>ht</a:t>
            </a:r>
            <a:r>
              <a:rPr lang="fa-IR" dirty="0" smtClean="0">
                <a:solidFill>
                  <a:srgbClr val="FF0000"/>
                </a:solidFill>
                <a:cs typeface="B Titr" panose="00000700000000000000" pitchFamily="2" charset="-78"/>
              </a:rPr>
              <a:t> در </a:t>
            </a:r>
            <a:r>
              <a:rPr lang="fa-IR" dirty="0">
                <a:solidFill>
                  <a:srgbClr val="FF0000"/>
                </a:solidFill>
                <a:cs typeface="B Titr" panose="00000700000000000000" pitchFamily="2" charset="-78"/>
              </a:rPr>
              <a:t>شبکه </a:t>
            </a:r>
            <a:r>
              <a:rPr lang="en-US" dirty="0">
                <a:solidFill>
                  <a:srgbClr val="FF0000"/>
                </a:solidFill>
                <a:cs typeface="B Titr" panose="00000700000000000000" pitchFamily="2" charset="-78"/>
              </a:rPr>
              <a:t>LSTM</a:t>
            </a:r>
            <a:endParaRPr lang="fa-IR" dirty="0">
              <a:solidFill>
                <a:srgbClr val="FF0000"/>
              </a:solidFill>
              <a:cs typeface="B Titr" panose="00000700000000000000" pitchFamily="2" charset="-78"/>
            </a:endParaRPr>
          </a:p>
        </p:txBody>
      </p:sp>
    </p:spTree>
    <p:extLst>
      <p:ext uri="{BB962C8B-B14F-4D97-AF65-F5344CB8AC3E}">
        <p14:creationId xmlns:p14="http://schemas.microsoft.com/office/powerpoint/2010/main" val="25347444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37002" y="1228716"/>
            <a:ext cx="10479756" cy="3323987"/>
          </a:xfrm>
          <a:prstGeom prst="rect">
            <a:avLst/>
          </a:prstGeom>
        </p:spPr>
        <p:txBody>
          <a:bodyPr wrap="square">
            <a:spAutoFit/>
          </a:bodyPr>
          <a:lstStyle/>
          <a:p>
            <a:pPr algn="just" rtl="1">
              <a:lnSpc>
                <a:spcPct val="150000"/>
              </a:lnSpc>
            </a:pPr>
            <a:r>
              <a:rPr lang="fa-IR" sz="2000" dirty="0">
                <a:solidFill>
                  <a:schemeClr val="bg1"/>
                </a:solidFill>
                <a:cs typeface="B Nazanin" panose="00000400000000000000" pitchFamily="2" charset="-78"/>
              </a:rPr>
              <a:t>خروجی </a:t>
            </a:r>
            <a:r>
              <a:rPr lang="en-US" sz="2000" dirty="0" smtClean="0">
                <a:solidFill>
                  <a:schemeClr val="bg1"/>
                </a:solidFill>
                <a:cs typeface="B Nazanin" panose="00000400000000000000" pitchFamily="2" charset="-78"/>
              </a:rPr>
              <a:t>Ct</a:t>
            </a:r>
            <a:r>
              <a:rPr lang="fa-IR" sz="2000" dirty="0" smtClean="0">
                <a:solidFill>
                  <a:schemeClr val="bg1"/>
                </a:solidFill>
                <a:cs typeface="B Nazanin" panose="00000400000000000000" pitchFamily="2" charset="-78"/>
              </a:rPr>
              <a:t> را </a:t>
            </a:r>
            <a:r>
              <a:rPr lang="fa-IR" sz="2000" dirty="0">
                <a:solidFill>
                  <a:schemeClr val="bg1"/>
                </a:solidFill>
                <a:cs typeface="B Nazanin" panose="00000400000000000000" pitchFamily="2" charset="-78"/>
              </a:rPr>
              <a:t>از یک تانژانت هایپربولیک عبور می‌دهیم، </a:t>
            </a:r>
            <a:endParaRPr lang="fa-IR" sz="2000" dirty="0" smtClean="0">
              <a:solidFill>
                <a:schemeClr val="bg1"/>
              </a:solidFill>
              <a:cs typeface="B Nazanin" panose="00000400000000000000" pitchFamily="2" charset="-78"/>
            </a:endParaRPr>
          </a:p>
          <a:p>
            <a:pPr algn="just" rtl="1">
              <a:lnSpc>
                <a:spcPct val="150000"/>
              </a:lnSpc>
            </a:pPr>
            <a:r>
              <a:rPr lang="fa-IR" sz="2000" dirty="0">
                <a:solidFill>
                  <a:schemeClr val="bg1"/>
                </a:solidFill>
                <a:cs typeface="B Nazanin" panose="00000400000000000000" pitchFamily="2" charset="-78"/>
              </a:rPr>
              <a:t>اگر ما </a:t>
            </a:r>
            <a:r>
              <a:rPr lang="fa-IR" sz="2000" dirty="0" smtClean="0">
                <a:solidFill>
                  <a:schemeClr val="bg1"/>
                </a:solidFill>
                <a:cs typeface="B Nazanin" panose="00000400000000000000" pitchFamily="2" charset="-78"/>
              </a:rPr>
              <a:t>همه </a:t>
            </a:r>
            <a:r>
              <a:rPr lang="fa-IR" sz="2000" dirty="0">
                <a:solidFill>
                  <a:schemeClr val="bg1"/>
                </a:solidFill>
                <a:cs typeface="B Nazanin" panose="00000400000000000000" pitchFamily="2" charset="-78"/>
              </a:rPr>
              <a:t>اطلاعات موجود در </a:t>
            </a:r>
            <a:r>
              <a:rPr lang="en-US" sz="2000" dirty="0" smtClean="0">
                <a:solidFill>
                  <a:schemeClr val="bg1"/>
                </a:solidFill>
                <a:cs typeface="B Nazanin" panose="00000400000000000000" pitchFamily="2" charset="-78"/>
              </a:rPr>
              <a:t>Ct</a:t>
            </a:r>
            <a:r>
              <a:rPr lang="fa-IR" sz="2000" dirty="0" smtClean="0">
                <a:solidFill>
                  <a:schemeClr val="bg1"/>
                </a:solidFill>
                <a:cs typeface="B Nazanin" panose="00000400000000000000" pitchFamily="2" charset="-78"/>
              </a:rPr>
              <a:t> را </a:t>
            </a:r>
            <a:r>
              <a:rPr lang="fa-IR" sz="2000" dirty="0">
                <a:solidFill>
                  <a:schemeClr val="bg1"/>
                </a:solidFill>
                <a:cs typeface="B Nazanin" panose="00000400000000000000" pitchFamily="2" charset="-78"/>
              </a:rPr>
              <a:t>به </a:t>
            </a:r>
            <a:r>
              <a:rPr lang="en-US" sz="2000" dirty="0" err="1" smtClean="0">
                <a:solidFill>
                  <a:schemeClr val="bg1"/>
                </a:solidFill>
                <a:cs typeface="B Nazanin" panose="00000400000000000000" pitchFamily="2" charset="-78"/>
              </a:rPr>
              <a:t>ht</a:t>
            </a:r>
            <a:r>
              <a:rPr lang="fa-IR" sz="2000" dirty="0" smtClean="0">
                <a:solidFill>
                  <a:schemeClr val="bg1"/>
                </a:solidFill>
                <a:cs typeface="B Nazanin" panose="00000400000000000000" pitchFamily="2" charset="-78"/>
              </a:rPr>
              <a:t> منتقل </a:t>
            </a:r>
            <a:r>
              <a:rPr lang="fa-IR" sz="2000" dirty="0">
                <a:solidFill>
                  <a:schemeClr val="bg1"/>
                </a:solidFill>
                <a:cs typeface="B Nazanin" panose="00000400000000000000" pitchFamily="2" charset="-78"/>
              </a:rPr>
              <a:t>کنیم، دقیقا مشابه با </a:t>
            </a:r>
            <a:r>
              <a:rPr lang="fa-IR" sz="2000" dirty="0" smtClean="0">
                <a:solidFill>
                  <a:schemeClr val="bg1"/>
                </a:solidFill>
                <a:cs typeface="B Nazanin" panose="00000400000000000000" pitchFamily="2" charset="-78"/>
              </a:rPr>
              <a:t>ارائه یک </a:t>
            </a:r>
            <a:r>
              <a:rPr lang="fa-IR" sz="2000" dirty="0">
                <a:solidFill>
                  <a:schemeClr val="bg1"/>
                </a:solidFill>
                <a:cs typeface="B Nazanin" panose="00000400000000000000" pitchFamily="2" charset="-78"/>
              </a:rPr>
              <a:t>جواب طولانی است. بهتر است آنقدری که نیاز است را برداریم و به خروجی </a:t>
            </a:r>
            <a:r>
              <a:rPr lang="en-US" sz="2000" dirty="0" err="1" smtClean="0">
                <a:solidFill>
                  <a:schemeClr val="bg1"/>
                </a:solidFill>
                <a:cs typeface="B Nazanin" panose="00000400000000000000" pitchFamily="2" charset="-78"/>
              </a:rPr>
              <a:t>ht</a:t>
            </a:r>
            <a:r>
              <a:rPr lang="fa-IR" sz="2000" dirty="0" smtClean="0">
                <a:solidFill>
                  <a:schemeClr val="bg1"/>
                </a:solidFill>
                <a:cs typeface="B Nazanin" panose="00000400000000000000" pitchFamily="2" charset="-78"/>
              </a:rPr>
              <a:t> منتقل کنیم</a:t>
            </a:r>
          </a:p>
          <a:p>
            <a:pPr algn="just" rtl="1">
              <a:lnSpc>
                <a:spcPct val="150000"/>
              </a:lnSpc>
            </a:pPr>
            <a:r>
              <a:rPr lang="fa-IR" sz="2000" dirty="0" smtClean="0">
                <a:solidFill>
                  <a:schemeClr val="bg1"/>
                </a:solidFill>
                <a:cs typeface="B Nazanin" panose="00000400000000000000" pitchFamily="2" charset="-78"/>
              </a:rPr>
              <a:t>برعکس</a:t>
            </a:r>
            <a:r>
              <a:rPr lang="fa-IR" sz="2000" dirty="0">
                <a:solidFill>
                  <a:schemeClr val="bg1"/>
                </a:solidFill>
                <a:cs typeface="B Nazanin" panose="00000400000000000000" pitchFamily="2" charset="-78"/>
              </a:rPr>
              <a:t>، ممکن است مقادیر بردار </a:t>
            </a:r>
            <a:r>
              <a:rPr lang="en-US" sz="2000" dirty="0" smtClean="0">
                <a:solidFill>
                  <a:schemeClr val="bg1"/>
                </a:solidFill>
                <a:cs typeface="B Nazanin" panose="00000400000000000000" pitchFamily="2" charset="-78"/>
              </a:rPr>
              <a:t>it</a:t>
            </a:r>
            <a:r>
              <a:rPr lang="fa-IR" sz="2000" dirty="0" smtClean="0">
                <a:solidFill>
                  <a:schemeClr val="bg1"/>
                </a:solidFill>
                <a:cs typeface="B Nazanin" panose="00000400000000000000" pitchFamily="2" charset="-78"/>
              </a:rPr>
              <a:t> نزدیک </a:t>
            </a:r>
            <a:r>
              <a:rPr lang="fa-IR" sz="2000" dirty="0">
                <a:solidFill>
                  <a:schemeClr val="bg1"/>
                </a:solidFill>
                <a:cs typeface="B Nazanin" panose="00000400000000000000" pitchFamily="2" charset="-78"/>
              </a:rPr>
              <a:t>به 1 باشد، </a:t>
            </a:r>
            <a:r>
              <a:rPr lang="fa-IR" sz="2000" dirty="0" smtClean="0">
                <a:solidFill>
                  <a:schemeClr val="bg1"/>
                </a:solidFill>
                <a:cs typeface="B Nazanin" panose="00000400000000000000" pitchFamily="2" charset="-78"/>
              </a:rPr>
              <a:t>در این صورت </a:t>
            </a:r>
            <a:r>
              <a:rPr lang="en-US" sz="2000" dirty="0" err="1" smtClean="0">
                <a:solidFill>
                  <a:schemeClr val="bg1"/>
                </a:solidFill>
                <a:cs typeface="B Nazanin" panose="00000400000000000000" pitchFamily="2" charset="-78"/>
              </a:rPr>
              <a:t>gt</a:t>
            </a:r>
            <a:r>
              <a:rPr lang="fa-IR" sz="2000" dirty="0">
                <a:solidFill>
                  <a:schemeClr val="bg1"/>
                </a:solidFill>
                <a:cs typeface="B Nazanin" panose="00000400000000000000" pitchFamily="2" charset="-78"/>
              </a:rPr>
              <a:t> </a:t>
            </a:r>
            <a:r>
              <a:rPr lang="fa-IR" sz="2000" dirty="0" smtClean="0">
                <a:solidFill>
                  <a:schemeClr val="bg1"/>
                </a:solidFill>
                <a:cs typeface="B Nazanin" panose="00000400000000000000" pitchFamily="2" charset="-78"/>
              </a:rPr>
              <a:t>می‌رود </a:t>
            </a:r>
            <a:r>
              <a:rPr lang="fa-IR" sz="2000" dirty="0">
                <a:solidFill>
                  <a:schemeClr val="bg1"/>
                </a:solidFill>
                <a:cs typeface="B Nazanin" panose="00000400000000000000" pitchFamily="2" charset="-78"/>
              </a:rPr>
              <a:t>تا در حافظه بلندمدت ذخیره شود</a:t>
            </a:r>
            <a:r>
              <a:rPr lang="fa-IR" sz="2000" dirty="0" smtClean="0">
                <a:solidFill>
                  <a:schemeClr val="bg1"/>
                </a:solidFill>
                <a:cs typeface="B Nazanin" panose="00000400000000000000" pitchFamily="2" charset="-78"/>
              </a:rPr>
              <a:t>.</a:t>
            </a:r>
          </a:p>
          <a:p>
            <a:pPr algn="just" rtl="1">
              <a:lnSpc>
                <a:spcPct val="150000"/>
              </a:lnSpc>
            </a:pPr>
            <a:endParaRPr lang="fa-IR" sz="2000" dirty="0">
              <a:solidFill>
                <a:schemeClr val="bg1"/>
              </a:solidFill>
              <a:cs typeface="B Nazanin" panose="00000400000000000000" pitchFamily="2" charset="-78"/>
            </a:endParaRPr>
          </a:p>
          <a:p>
            <a:pPr algn="just" rtl="1">
              <a:lnSpc>
                <a:spcPct val="150000"/>
              </a:lnSpc>
            </a:pPr>
            <a:r>
              <a:rPr lang="fa-IR" sz="2000" dirty="0">
                <a:solidFill>
                  <a:schemeClr val="bg1"/>
                </a:solidFill>
                <a:cs typeface="B Nazanin" panose="00000400000000000000" pitchFamily="2" charset="-78"/>
              </a:rPr>
              <a:t>گیت ورودی، دو ورودی </a:t>
            </a:r>
            <a:r>
              <a:rPr lang="en-US" sz="2000" dirty="0" err="1" smtClean="0">
                <a:solidFill>
                  <a:schemeClr val="bg1"/>
                </a:solidFill>
                <a:cs typeface="B Nazanin" panose="00000400000000000000" pitchFamily="2" charset="-78"/>
              </a:rPr>
              <a:t>xt</a:t>
            </a:r>
            <a:r>
              <a:rPr lang="fa-IR" sz="2000" dirty="0" smtClean="0">
                <a:solidFill>
                  <a:schemeClr val="bg1"/>
                </a:solidFill>
                <a:cs typeface="B Nazanin" panose="00000400000000000000" pitchFamily="2" charset="-78"/>
              </a:rPr>
              <a:t> و </a:t>
            </a:r>
            <a:r>
              <a:rPr lang="en-US" sz="2000" dirty="0" smtClean="0">
                <a:solidFill>
                  <a:schemeClr val="bg1"/>
                </a:solidFill>
                <a:cs typeface="B Nazanin" panose="00000400000000000000" pitchFamily="2" charset="-78"/>
              </a:rPr>
              <a:t>ht-1</a:t>
            </a:r>
            <a:r>
              <a:rPr lang="fa-IR" sz="2000" dirty="0" smtClean="0">
                <a:solidFill>
                  <a:schemeClr val="bg1"/>
                </a:solidFill>
                <a:cs typeface="B Nazanin" panose="00000400000000000000" pitchFamily="2" charset="-78"/>
              </a:rPr>
              <a:t> را </a:t>
            </a:r>
            <a:r>
              <a:rPr lang="fa-IR" sz="2000" dirty="0">
                <a:solidFill>
                  <a:schemeClr val="bg1"/>
                </a:solidFill>
                <a:cs typeface="B Nazanin" panose="00000400000000000000" pitchFamily="2" charset="-78"/>
              </a:rPr>
              <a:t>وارد دو لایه فولی‌کانکتد می‌کند و سپس اینها را باهم جمع می‌کند و درنهایت از تابع سیگموید عبور می‌دهد.</a:t>
            </a:r>
            <a:endParaRPr lang="fa-IR" sz="2000" dirty="0">
              <a:solidFill>
                <a:schemeClr val="bg1"/>
              </a:solidFill>
              <a:cs typeface="B Nazanin" panose="00000400000000000000" pitchFamily="2" charset="-78"/>
            </a:endParaRPr>
          </a:p>
        </p:txBody>
      </p:sp>
      <p:sp>
        <p:nvSpPr>
          <p:cNvPr id="11" name="Title 1"/>
          <p:cNvSpPr txBox="1">
            <a:spLocks/>
          </p:cNvSpPr>
          <p:nvPr/>
        </p:nvSpPr>
        <p:spPr>
          <a:xfrm>
            <a:off x="5544458" y="55706"/>
            <a:ext cx="6240708" cy="1162506"/>
          </a:xfrm>
          <a:prstGeom prst="rect">
            <a:avLst/>
          </a:prstGeom>
          <a:effectLst/>
        </p:spPr>
        <p:txBody>
          <a:bodyPr vert="horz" lIns="91440" tIns="45720" rIns="91440" bIns="45720" rtlCol="0" anchor="ctr">
            <a:normAutofit fontScale="97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rtl="1"/>
            <a:r>
              <a:rPr lang="fa-IR" dirty="0">
                <a:solidFill>
                  <a:srgbClr val="FF0000"/>
                </a:solidFill>
                <a:cs typeface="B Titr" panose="00000700000000000000" pitchFamily="2" charset="-78"/>
              </a:rPr>
              <a:t>ساخت خروجی </a:t>
            </a:r>
            <a:r>
              <a:rPr lang="en-US" dirty="0" err="1" smtClean="0">
                <a:solidFill>
                  <a:srgbClr val="FF0000"/>
                </a:solidFill>
                <a:cs typeface="B Titr" panose="00000700000000000000" pitchFamily="2" charset="-78"/>
              </a:rPr>
              <a:t>ht</a:t>
            </a:r>
            <a:r>
              <a:rPr lang="fa-IR" dirty="0" smtClean="0">
                <a:solidFill>
                  <a:srgbClr val="FF0000"/>
                </a:solidFill>
                <a:cs typeface="B Titr" panose="00000700000000000000" pitchFamily="2" charset="-78"/>
              </a:rPr>
              <a:t> در </a:t>
            </a:r>
            <a:r>
              <a:rPr lang="fa-IR" dirty="0">
                <a:solidFill>
                  <a:srgbClr val="FF0000"/>
                </a:solidFill>
                <a:cs typeface="B Titr" panose="00000700000000000000" pitchFamily="2" charset="-78"/>
              </a:rPr>
              <a:t>شبکه </a:t>
            </a:r>
            <a:r>
              <a:rPr lang="en-US" dirty="0">
                <a:solidFill>
                  <a:srgbClr val="FF0000"/>
                </a:solidFill>
                <a:cs typeface="B Titr" panose="00000700000000000000" pitchFamily="2" charset="-78"/>
              </a:rPr>
              <a:t>LSTM</a:t>
            </a:r>
            <a:endParaRPr lang="fa-IR" dirty="0">
              <a:solidFill>
                <a:srgbClr val="FF0000"/>
              </a:solidFill>
              <a:cs typeface="B Titr" panose="00000700000000000000" pitchFamily="2" charset="-78"/>
            </a:endParaRPr>
          </a:p>
        </p:txBody>
      </p:sp>
    </p:spTree>
    <p:extLst>
      <p:ext uri="{BB962C8B-B14F-4D97-AF65-F5344CB8AC3E}">
        <p14:creationId xmlns:p14="http://schemas.microsoft.com/office/powerpoint/2010/main" val="22495273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41256" y="1069059"/>
            <a:ext cx="6559273" cy="4208844"/>
          </a:xfrm>
          <a:prstGeom prst="rect">
            <a:avLst/>
          </a:prstGeom>
        </p:spPr>
        <p:txBody>
          <a:bodyPr wrap="square">
            <a:spAutoFit/>
          </a:bodyPr>
          <a:lstStyle/>
          <a:p>
            <a:pPr algn="just" rtl="1">
              <a:lnSpc>
                <a:spcPct val="150000"/>
              </a:lnSpc>
            </a:pPr>
            <a:r>
              <a:rPr lang="fa-IR" sz="2000" dirty="0">
                <a:solidFill>
                  <a:schemeClr val="bg1"/>
                </a:solidFill>
                <a:cs typeface="B Nazanin" panose="00000400000000000000" pitchFamily="2" charset="-78"/>
              </a:rPr>
              <a:t>گیت خروجی تعیین می‌کند چقدر از حافظه بلندمدت باید به خروجی منتقل </a:t>
            </a:r>
            <a:r>
              <a:rPr lang="fa-IR" sz="2000" dirty="0" smtClean="0">
                <a:solidFill>
                  <a:schemeClr val="bg1"/>
                </a:solidFill>
                <a:cs typeface="B Nazanin" panose="00000400000000000000" pitchFamily="2" charset="-78"/>
              </a:rPr>
              <a:t>شود</a:t>
            </a:r>
          </a:p>
          <a:p>
            <a:pPr algn="just" rtl="1">
              <a:lnSpc>
                <a:spcPct val="150000"/>
              </a:lnSpc>
            </a:pPr>
            <a:r>
              <a:rPr lang="fa-IR" sz="2000" dirty="0">
                <a:solidFill>
                  <a:schemeClr val="bg1"/>
                </a:solidFill>
                <a:cs typeface="B Nazanin" panose="00000400000000000000" pitchFamily="2" charset="-78"/>
              </a:rPr>
              <a:t>گیت خروجی، دو ورودی </a:t>
            </a:r>
            <a:r>
              <a:rPr lang="en-US" sz="2000" dirty="0" err="1" smtClean="0">
                <a:solidFill>
                  <a:schemeClr val="bg1"/>
                </a:solidFill>
                <a:cs typeface="B Nazanin" panose="00000400000000000000" pitchFamily="2" charset="-78"/>
              </a:rPr>
              <a:t>xt</a:t>
            </a:r>
            <a:r>
              <a:rPr lang="fa-IR" sz="2000" dirty="0" smtClean="0">
                <a:solidFill>
                  <a:schemeClr val="bg1"/>
                </a:solidFill>
                <a:cs typeface="B Nazanin" panose="00000400000000000000" pitchFamily="2" charset="-78"/>
              </a:rPr>
              <a:t> و </a:t>
            </a:r>
            <a:r>
              <a:rPr lang="en-US" sz="2000" dirty="0" smtClean="0">
                <a:solidFill>
                  <a:schemeClr val="bg1"/>
                </a:solidFill>
                <a:cs typeface="B Nazanin" panose="00000400000000000000" pitchFamily="2" charset="-78"/>
              </a:rPr>
              <a:t>ht-1</a:t>
            </a:r>
            <a:r>
              <a:rPr lang="fa-IR" sz="2000" dirty="0" smtClean="0">
                <a:solidFill>
                  <a:schemeClr val="bg1"/>
                </a:solidFill>
                <a:cs typeface="B Nazanin" panose="00000400000000000000" pitchFamily="2" charset="-78"/>
              </a:rPr>
              <a:t> را </a:t>
            </a:r>
            <a:r>
              <a:rPr lang="fa-IR" sz="2000" dirty="0">
                <a:solidFill>
                  <a:schemeClr val="bg1"/>
                </a:solidFill>
                <a:cs typeface="B Nazanin" panose="00000400000000000000" pitchFamily="2" charset="-78"/>
              </a:rPr>
              <a:t>وارد دو لایه فولی‌کانکتد </a:t>
            </a:r>
            <a:r>
              <a:rPr lang="fa-IR" sz="2000" dirty="0" smtClean="0">
                <a:solidFill>
                  <a:schemeClr val="bg1"/>
                </a:solidFill>
                <a:cs typeface="B Nazanin" panose="00000400000000000000" pitchFamily="2" charset="-78"/>
              </a:rPr>
              <a:t>می‌کند</a:t>
            </a:r>
            <a:endParaRPr lang="fa-IR" sz="2000" dirty="0">
              <a:solidFill>
                <a:schemeClr val="bg1"/>
              </a:solidFill>
              <a:cs typeface="B Nazanin" panose="00000400000000000000" pitchFamily="2" charset="-78"/>
            </a:endParaRPr>
          </a:p>
          <a:p>
            <a:pPr algn="just" rtl="1">
              <a:lnSpc>
                <a:spcPct val="150000"/>
              </a:lnSpc>
            </a:pPr>
            <a:endParaRPr lang="fa-IR" sz="2000" dirty="0">
              <a:solidFill>
                <a:schemeClr val="bg1"/>
              </a:solidFill>
              <a:cs typeface="B Nazanin" panose="00000400000000000000" pitchFamily="2" charset="-78"/>
            </a:endParaRPr>
          </a:p>
          <a:p>
            <a:pPr algn="just" rtl="1">
              <a:lnSpc>
                <a:spcPct val="150000"/>
              </a:lnSpc>
            </a:pPr>
            <a:r>
              <a:rPr lang="fa-IR" sz="2000" dirty="0">
                <a:solidFill>
                  <a:schemeClr val="bg1"/>
                </a:solidFill>
                <a:cs typeface="B Nazanin" panose="00000400000000000000" pitchFamily="2" charset="-78"/>
              </a:rPr>
              <a:t>و اینها را باهم جمع </a:t>
            </a:r>
            <a:r>
              <a:rPr lang="fa-IR" sz="2000" dirty="0" smtClean="0">
                <a:solidFill>
                  <a:schemeClr val="bg1"/>
                </a:solidFill>
                <a:cs typeface="B Nazanin" panose="00000400000000000000" pitchFamily="2" charset="-78"/>
              </a:rPr>
              <a:t>می‌کند</a:t>
            </a:r>
            <a:endParaRPr lang="fa-IR" sz="2000" dirty="0">
              <a:solidFill>
                <a:schemeClr val="bg1"/>
              </a:solidFill>
              <a:cs typeface="B Nazanin" panose="00000400000000000000" pitchFamily="2" charset="-78"/>
            </a:endParaRPr>
          </a:p>
          <a:p>
            <a:pPr algn="just" rtl="1">
              <a:lnSpc>
                <a:spcPct val="150000"/>
              </a:lnSpc>
            </a:pPr>
            <a:endParaRPr lang="fa-IR" sz="2000" dirty="0">
              <a:solidFill>
                <a:schemeClr val="bg1"/>
              </a:solidFill>
              <a:cs typeface="B Nazanin" panose="00000400000000000000" pitchFamily="2" charset="-78"/>
            </a:endParaRPr>
          </a:p>
          <a:p>
            <a:pPr algn="just" rtl="1">
              <a:lnSpc>
                <a:spcPct val="150000"/>
              </a:lnSpc>
            </a:pPr>
            <a:r>
              <a:rPr lang="fa-IR" sz="2000" dirty="0">
                <a:solidFill>
                  <a:schemeClr val="bg1"/>
                </a:solidFill>
                <a:cs typeface="B Nazanin" panose="00000400000000000000" pitchFamily="2" charset="-78"/>
              </a:rPr>
              <a:t>و درنهایت از تابع سیگموید عبور </a:t>
            </a:r>
            <a:r>
              <a:rPr lang="fa-IR" sz="2000" dirty="0" smtClean="0">
                <a:solidFill>
                  <a:schemeClr val="bg1"/>
                </a:solidFill>
                <a:cs typeface="B Nazanin" panose="00000400000000000000" pitchFamily="2" charset="-78"/>
              </a:rPr>
              <a:t>می‌دهد</a:t>
            </a:r>
            <a:endParaRPr lang="fa-IR" sz="2000" dirty="0">
              <a:solidFill>
                <a:schemeClr val="bg1"/>
              </a:solidFill>
              <a:cs typeface="B Nazanin" panose="00000400000000000000" pitchFamily="2" charset="-78"/>
            </a:endParaRPr>
          </a:p>
          <a:p>
            <a:pPr algn="just" rtl="1">
              <a:lnSpc>
                <a:spcPct val="150000"/>
              </a:lnSpc>
            </a:pPr>
            <a:endParaRPr lang="fa-IR" sz="2000" dirty="0">
              <a:solidFill>
                <a:schemeClr val="bg1"/>
              </a:solidFill>
              <a:cs typeface="B Nazanin" panose="00000400000000000000" pitchFamily="2" charset="-78"/>
            </a:endParaRPr>
          </a:p>
          <a:p>
            <a:pPr algn="just" rtl="1">
              <a:lnSpc>
                <a:spcPct val="150000"/>
              </a:lnSpc>
            </a:pPr>
            <a:r>
              <a:rPr lang="fa-IR" sz="2000" dirty="0">
                <a:solidFill>
                  <a:schemeClr val="bg1"/>
                </a:solidFill>
                <a:cs typeface="B Nazanin" panose="00000400000000000000" pitchFamily="2" charset="-78"/>
              </a:rPr>
              <a:t>درنهایت، خروجی تولیدشده از گیت خروجی </a:t>
            </a:r>
            <a:r>
              <a:rPr lang="en-US" sz="2000" dirty="0" err="1" smtClean="0">
                <a:solidFill>
                  <a:schemeClr val="bg1"/>
                </a:solidFill>
                <a:cs typeface="B Nazanin" panose="00000400000000000000" pitchFamily="2" charset="-78"/>
              </a:rPr>
              <a:t>ot</a:t>
            </a:r>
            <a:r>
              <a:rPr lang="fa-IR" sz="2000" dirty="0" smtClean="0">
                <a:solidFill>
                  <a:schemeClr val="bg1"/>
                </a:solidFill>
                <a:cs typeface="B Nazanin" panose="00000400000000000000" pitchFamily="2" charset="-78"/>
              </a:rPr>
              <a:t> باید </a:t>
            </a:r>
            <a:r>
              <a:rPr lang="fa-IR" sz="2000" dirty="0">
                <a:solidFill>
                  <a:schemeClr val="bg1"/>
                </a:solidFill>
                <a:cs typeface="B Nazanin" panose="00000400000000000000" pitchFamily="2" charset="-78"/>
              </a:rPr>
              <a:t>در خروجی تابع سیگموید ضرب می‌شود تا آنقدری که نیاز است به خروجی </a:t>
            </a:r>
            <a:r>
              <a:rPr lang="en-US" sz="2000" dirty="0" err="1" smtClean="0">
                <a:solidFill>
                  <a:schemeClr val="bg1"/>
                </a:solidFill>
                <a:cs typeface="B Nazanin" panose="00000400000000000000" pitchFamily="2" charset="-78"/>
              </a:rPr>
              <a:t>ht</a:t>
            </a:r>
            <a:r>
              <a:rPr lang="fa-IR" sz="2000" dirty="0" smtClean="0">
                <a:solidFill>
                  <a:schemeClr val="bg1"/>
                </a:solidFill>
                <a:cs typeface="B Nazanin" panose="00000400000000000000" pitchFamily="2" charset="-78"/>
              </a:rPr>
              <a:t> منتقل </a:t>
            </a:r>
            <a:r>
              <a:rPr lang="fa-IR" sz="2000" dirty="0">
                <a:solidFill>
                  <a:schemeClr val="bg1"/>
                </a:solidFill>
                <a:cs typeface="B Nazanin" panose="00000400000000000000" pitchFamily="2" charset="-78"/>
              </a:rPr>
              <a:t>شود.</a:t>
            </a:r>
            <a:endParaRPr lang="fa-IR" sz="2000" dirty="0">
              <a:solidFill>
                <a:schemeClr val="bg1"/>
              </a:solidFill>
              <a:cs typeface="B Nazanin" panose="00000400000000000000" pitchFamily="2" charset="-78"/>
            </a:endParaRPr>
          </a:p>
        </p:txBody>
      </p:sp>
      <p:sp>
        <p:nvSpPr>
          <p:cNvPr id="11" name="Title 1"/>
          <p:cNvSpPr txBox="1">
            <a:spLocks/>
          </p:cNvSpPr>
          <p:nvPr/>
        </p:nvSpPr>
        <p:spPr>
          <a:xfrm>
            <a:off x="5544458" y="55706"/>
            <a:ext cx="6240708" cy="1162506"/>
          </a:xfrm>
          <a:prstGeom prst="rect">
            <a:avLst/>
          </a:prstGeom>
          <a:effectLst/>
        </p:spPr>
        <p:txBody>
          <a:bodyPr vert="horz" lIns="91440" tIns="45720" rIns="91440" bIns="45720" rtlCol="0" anchor="ctr">
            <a:normAutofit fontScale="97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rtl="1"/>
            <a:r>
              <a:rPr lang="fa-IR" dirty="0">
                <a:solidFill>
                  <a:srgbClr val="FF0000"/>
                </a:solidFill>
                <a:cs typeface="B Titr" panose="00000700000000000000" pitchFamily="2" charset="-78"/>
              </a:rPr>
              <a:t>گیت خروجی در شبکه </a:t>
            </a:r>
            <a:r>
              <a:rPr lang="en-US" dirty="0">
                <a:solidFill>
                  <a:srgbClr val="FF0000"/>
                </a:solidFill>
                <a:cs typeface="B Titr" panose="00000700000000000000" pitchFamily="2" charset="-78"/>
              </a:rPr>
              <a:t>LSTM</a:t>
            </a:r>
            <a:endParaRPr lang="fa-IR" dirty="0">
              <a:solidFill>
                <a:srgbClr val="FF0000"/>
              </a:solidFill>
              <a:cs typeface="B Titr" panose="00000700000000000000" pitchFamily="2" charset="-78"/>
            </a:endParaRPr>
          </a:p>
        </p:txBody>
      </p:sp>
      <p:pic>
        <p:nvPicPr>
          <p:cNvPr id="2" name="Picture 1"/>
          <p:cNvPicPr>
            <a:picLocks noChangeAspect="1"/>
          </p:cNvPicPr>
          <p:nvPr/>
        </p:nvPicPr>
        <p:blipFill rotWithShape="1">
          <a:blip r:embed="rId2"/>
          <a:srcRect l="42461" t="39400" r="25317" b="22804"/>
          <a:stretch/>
        </p:blipFill>
        <p:spPr>
          <a:xfrm>
            <a:off x="113776" y="3506259"/>
            <a:ext cx="5038795" cy="3324673"/>
          </a:xfrm>
          <a:prstGeom prst="rect">
            <a:avLst/>
          </a:prstGeom>
        </p:spPr>
      </p:pic>
      <p:pic>
        <p:nvPicPr>
          <p:cNvPr id="5" name="Picture 4"/>
          <p:cNvPicPr>
            <a:picLocks noChangeAspect="1"/>
          </p:cNvPicPr>
          <p:nvPr/>
        </p:nvPicPr>
        <p:blipFill rotWithShape="1">
          <a:blip r:embed="rId2"/>
          <a:srcRect l="42461" t="22875" r="25317" b="61133"/>
          <a:stretch/>
        </p:blipFill>
        <p:spPr>
          <a:xfrm>
            <a:off x="-1" y="567188"/>
            <a:ext cx="4935023" cy="1377726"/>
          </a:xfrm>
          <a:prstGeom prst="rect">
            <a:avLst/>
          </a:prstGeom>
        </p:spPr>
      </p:pic>
    </p:spTree>
    <p:extLst>
      <p:ext uri="{BB962C8B-B14F-4D97-AF65-F5344CB8AC3E}">
        <p14:creationId xmlns:p14="http://schemas.microsoft.com/office/powerpoint/2010/main" val="39129430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6328227" y="296555"/>
            <a:ext cx="5718629" cy="980702"/>
          </a:xfrm>
          <a:prstGeom prst="rect">
            <a:avLst/>
          </a:prstGeom>
          <a:effectLst/>
        </p:spPr>
        <p:txBody>
          <a:bodyPr vert="horz" lIns="91440" tIns="45720" rIns="91440" bIns="45720" rtlCol="0" anchor="ctr">
            <a:normAutofit fontScale="97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rtl="1"/>
            <a:r>
              <a:rPr lang="fa-IR" dirty="0" smtClean="0">
                <a:solidFill>
                  <a:srgbClr val="FF0000"/>
                </a:solidFill>
                <a:cs typeface="B Titr" panose="00000700000000000000" pitchFamily="2" charset="-78"/>
              </a:rPr>
              <a:t>معماری </a:t>
            </a:r>
            <a:r>
              <a:rPr lang="fa-IR" dirty="0">
                <a:solidFill>
                  <a:srgbClr val="FF0000"/>
                </a:solidFill>
                <a:cs typeface="B Titr" panose="00000700000000000000" pitchFamily="2" charset="-78"/>
              </a:rPr>
              <a:t>شبکه </a:t>
            </a:r>
            <a:r>
              <a:rPr lang="en-US" dirty="0">
                <a:solidFill>
                  <a:srgbClr val="FF0000"/>
                </a:solidFill>
                <a:cs typeface="B Titr" panose="00000700000000000000" pitchFamily="2" charset="-78"/>
              </a:rPr>
              <a:t>LSTM </a:t>
            </a:r>
            <a:endParaRPr lang="fa-IR" dirty="0">
              <a:solidFill>
                <a:srgbClr val="FF0000"/>
              </a:solidFill>
              <a:cs typeface="B Titr" panose="00000700000000000000" pitchFamily="2" charset="-78"/>
            </a:endParaRPr>
          </a:p>
        </p:txBody>
      </p:sp>
      <p:pic>
        <p:nvPicPr>
          <p:cNvPr id="6" name="Picture 5"/>
          <p:cNvPicPr>
            <a:picLocks noChangeAspect="1"/>
          </p:cNvPicPr>
          <p:nvPr/>
        </p:nvPicPr>
        <p:blipFill rotWithShape="1">
          <a:blip r:embed="rId2"/>
          <a:srcRect l="31905" t="31905" r="39048" b="32258"/>
          <a:stretch/>
        </p:blipFill>
        <p:spPr>
          <a:xfrm>
            <a:off x="0" y="-1"/>
            <a:ext cx="6110514" cy="4240629"/>
          </a:xfrm>
          <a:prstGeom prst="rect">
            <a:avLst/>
          </a:prstGeom>
        </p:spPr>
      </p:pic>
      <p:pic>
        <p:nvPicPr>
          <p:cNvPr id="8" name="Picture 7"/>
          <p:cNvPicPr>
            <a:picLocks noChangeAspect="1"/>
          </p:cNvPicPr>
          <p:nvPr/>
        </p:nvPicPr>
        <p:blipFill rotWithShape="1">
          <a:blip r:embed="rId2"/>
          <a:srcRect l="62305" t="36218" r="5635" b="47275"/>
          <a:stretch/>
        </p:blipFill>
        <p:spPr>
          <a:xfrm>
            <a:off x="3155243" y="4240629"/>
            <a:ext cx="9036757" cy="2617372"/>
          </a:xfrm>
          <a:prstGeom prst="rect">
            <a:avLst/>
          </a:prstGeom>
        </p:spPr>
      </p:pic>
      <p:sp>
        <p:nvSpPr>
          <p:cNvPr id="9" name="Title 1"/>
          <p:cNvSpPr txBox="1">
            <a:spLocks/>
          </p:cNvSpPr>
          <p:nvPr/>
        </p:nvSpPr>
        <p:spPr>
          <a:xfrm>
            <a:off x="6110514" y="1920792"/>
            <a:ext cx="6081486" cy="1162506"/>
          </a:xfrm>
          <a:prstGeom prst="rect">
            <a:avLst/>
          </a:prstGeom>
          <a:effectLst/>
        </p:spPr>
        <p:txBody>
          <a:bodyPr vert="horz" lIns="91440" tIns="45720" rIns="91440" bIns="45720" rtlCol="0" anchor="ctr">
            <a:normAutofit fontScale="975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rtl="1"/>
            <a:r>
              <a:rPr lang="fa-IR" sz="2000" b="1" dirty="0" smtClean="0">
                <a:solidFill>
                  <a:schemeClr val="bg1"/>
                </a:solidFill>
                <a:latin typeface="+mn-lt"/>
                <a:ea typeface="+mn-ea"/>
                <a:cs typeface="B Nazanin" panose="00000400000000000000" pitchFamily="2" charset="-78"/>
              </a:rPr>
              <a:t>یک </a:t>
            </a:r>
            <a:r>
              <a:rPr lang="fa-IR" sz="2000" b="1" dirty="0">
                <a:solidFill>
                  <a:schemeClr val="bg1"/>
                </a:solidFill>
                <a:latin typeface="+mn-lt"/>
                <a:ea typeface="+mn-ea"/>
                <a:cs typeface="B Nazanin" panose="00000400000000000000" pitchFamily="2" charset="-78"/>
              </a:rPr>
              <a:t>نسخه کامل از شبکه عصبی </a:t>
            </a:r>
            <a:r>
              <a:rPr lang="en-US" sz="2000" b="1" dirty="0" smtClean="0">
                <a:solidFill>
                  <a:schemeClr val="bg1"/>
                </a:solidFill>
                <a:latin typeface="+mn-lt"/>
                <a:ea typeface="+mn-ea"/>
                <a:cs typeface="B Nazanin" panose="00000400000000000000" pitchFamily="2" charset="-78"/>
              </a:rPr>
              <a:t>LSTM</a:t>
            </a:r>
            <a:r>
              <a:rPr lang="fa-IR" sz="2000" b="1" dirty="0" smtClean="0">
                <a:solidFill>
                  <a:schemeClr val="bg1"/>
                </a:solidFill>
                <a:latin typeface="+mn-lt"/>
                <a:ea typeface="+mn-ea"/>
                <a:cs typeface="B Nazanin" panose="00000400000000000000" pitchFamily="2" charset="-78"/>
              </a:rPr>
              <a:t> همراه </a:t>
            </a:r>
            <a:r>
              <a:rPr lang="fa-IR" sz="2000" b="1" dirty="0">
                <a:solidFill>
                  <a:schemeClr val="bg1"/>
                </a:solidFill>
                <a:latin typeface="+mn-lt"/>
                <a:ea typeface="+mn-ea"/>
                <a:cs typeface="B Nazanin" panose="00000400000000000000" pitchFamily="2" charset="-78"/>
              </a:rPr>
              <a:t>با تمامی </a:t>
            </a:r>
            <a:r>
              <a:rPr lang="fa-IR" sz="2000" b="1" dirty="0">
                <a:solidFill>
                  <a:schemeClr val="bg1"/>
                </a:solidFill>
                <a:latin typeface="+mn-lt"/>
                <a:ea typeface="+mn-ea"/>
                <a:cs typeface="B Nazanin" panose="00000400000000000000" pitchFamily="2" charset="-78"/>
              </a:rPr>
              <a:t>فرمول‌ها</a:t>
            </a:r>
          </a:p>
        </p:txBody>
      </p:sp>
    </p:spTree>
    <p:extLst>
      <p:ext uri="{BB962C8B-B14F-4D97-AF65-F5344CB8AC3E}">
        <p14:creationId xmlns:p14="http://schemas.microsoft.com/office/powerpoint/2010/main" val="951916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2680" y="215219"/>
            <a:ext cx="9301217" cy="5977759"/>
          </a:xfrm>
        </p:spPr>
        <p:txBody>
          <a:bodyPr>
            <a:normAutofit/>
          </a:bodyPr>
          <a:lstStyle/>
          <a:p>
            <a:pPr algn="r" rtl="1">
              <a:lnSpc>
                <a:spcPct val="160000"/>
              </a:lnSpc>
            </a:pPr>
            <a:r>
              <a:rPr lang="ar-SA" b="1" u="sng" dirty="0" smtClean="0">
                <a:solidFill>
                  <a:schemeClr val="accent1">
                    <a:lumMod val="50000"/>
                  </a:schemeClr>
                </a:solidFill>
                <a:cs typeface="B Nazanin" panose="00000400000000000000" pitchFamily="2" charset="-78"/>
              </a:rPr>
              <a:t>بهبود </a:t>
            </a:r>
            <a:r>
              <a:rPr lang="ar-SA" b="1" u="sng" dirty="0">
                <a:solidFill>
                  <a:schemeClr val="accent1">
                    <a:lumMod val="50000"/>
                  </a:schemeClr>
                </a:solidFill>
                <a:cs typeface="B Nazanin" panose="00000400000000000000" pitchFamily="2" charset="-78"/>
              </a:rPr>
              <a:t>سطح توازن بار</a:t>
            </a:r>
            <a:r>
              <a:rPr lang="ar-SA" b="1" dirty="0">
                <a:solidFill>
                  <a:schemeClr val="accent1">
                    <a:lumMod val="50000"/>
                  </a:schemeClr>
                </a:solidFill>
                <a:cs typeface="B Nazanin" panose="00000400000000000000" pitchFamily="2" charset="-78"/>
              </a:rPr>
              <a:t> </a:t>
            </a:r>
            <a:r>
              <a:rPr lang="ar-SA" b="1" dirty="0" smtClean="0">
                <a:solidFill>
                  <a:schemeClr val="accent1">
                    <a:lumMod val="50000"/>
                  </a:schemeClr>
                </a:solidFill>
                <a:cs typeface="B Nazanin" panose="00000400000000000000" pitchFamily="2" charset="-78"/>
              </a:rPr>
              <a:t>سرورها و </a:t>
            </a:r>
            <a:r>
              <a:rPr lang="ar-SA" b="1" dirty="0">
                <a:solidFill>
                  <a:schemeClr val="accent1">
                    <a:lumMod val="50000"/>
                  </a:schemeClr>
                </a:solidFill>
                <a:cs typeface="B Nazanin" panose="00000400000000000000" pitchFamily="2" charset="-78"/>
              </a:rPr>
              <a:t>در عین حال </a:t>
            </a:r>
            <a:r>
              <a:rPr lang="ar-SA" b="1" u="sng" dirty="0">
                <a:solidFill>
                  <a:schemeClr val="accent1">
                    <a:lumMod val="50000"/>
                  </a:schemeClr>
                </a:solidFill>
                <a:cs typeface="B Nazanin" panose="00000400000000000000" pitchFamily="2" charset="-78"/>
              </a:rPr>
              <a:t>کاهش زمان پاسخ</a:t>
            </a:r>
            <a:r>
              <a:rPr lang="ar-SA" b="1" dirty="0">
                <a:solidFill>
                  <a:schemeClr val="accent1">
                    <a:lumMod val="50000"/>
                  </a:schemeClr>
                </a:solidFill>
                <a:cs typeface="B Nazanin" panose="00000400000000000000" pitchFamily="2" charset="-78"/>
              </a:rPr>
              <a:t> به یک مسئله مهم اما چالش برانگیز </a:t>
            </a:r>
            <a:r>
              <a:rPr lang="ar-SA" b="1" dirty="0" smtClean="0">
                <a:solidFill>
                  <a:schemeClr val="accent1">
                    <a:lumMod val="50000"/>
                  </a:schemeClr>
                </a:solidFill>
                <a:cs typeface="B Nazanin" panose="00000400000000000000" pitchFamily="2" charset="-78"/>
              </a:rPr>
              <a:t>برای </a:t>
            </a:r>
            <a:r>
              <a:rPr lang="ar-SA" b="1" dirty="0">
                <a:solidFill>
                  <a:schemeClr val="accent1">
                    <a:lumMod val="50000"/>
                  </a:schemeClr>
                </a:solidFill>
                <a:cs typeface="B Nazanin" panose="00000400000000000000" pitchFamily="2" charset="-78"/>
              </a:rPr>
              <a:t>زمان‌بندی برنامه‌های اینترنت اشیا در </a:t>
            </a:r>
            <a:r>
              <a:rPr lang="ar-SA" b="1" dirty="0" smtClean="0">
                <a:solidFill>
                  <a:schemeClr val="accent1">
                    <a:lumMod val="50000"/>
                  </a:schemeClr>
                </a:solidFill>
                <a:cs typeface="B Nazanin" panose="00000400000000000000" pitchFamily="2" charset="-78"/>
              </a:rPr>
              <a:t>محیط‌های مه </a:t>
            </a:r>
            <a:r>
              <a:rPr lang="ar-SA" b="1" dirty="0">
                <a:solidFill>
                  <a:schemeClr val="accent1">
                    <a:lumMod val="50000"/>
                  </a:schemeClr>
                </a:solidFill>
                <a:cs typeface="B Nazanin" panose="00000400000000000000" pitchFamily="2" charset="-78"/>
              </a:rPr>
              <a:t>تبدیل شده </a:t>
            </a:r>
            <a:r>
              <a:rPr lang="ar-SA" b="1" dirty="0" smtClean="0">
                <a:solidFill>
                  <a:schemeClr val="accent1">
                    <a:lumMod val="50000"/>
                  </a:schemeClr>
                </a:solidFill>
                <a:cs typeface="B Nazanin" panose="00000400000000000000" pitchFamily="2" charset="-78"/>
              </a:rPr>
              <a:t>است</a:t>
            </a:r>
            <a:endParaRPr lang="fa-IR" b="1" dirty="0" smtClean="0">
              <a:solidFill>
                <a:schemeClr val="accent1">
                  <a:lumMod val="50000"/>
                </a:schemeClr>
              </a:solidFill>
              <a:cs typeface="B Nazanin" panose="00000400000000000000" pitchFamily="2" charset="-78"/>
            </a:endParaRPr>
          </a:p>
          <a:p>
            <a:pPr algn="r" rtl="1">
              <a:lnSpc>
                <a:spcPct val="160000"/>
              </a:lnSpc>
            </a:pPr>
            <a:r>
              <a:rPr lang="ar-SA" b="1" dirty="0" smtClean="0">
                <a:solidFill>
                  <a:srgbClr val="FF0000"/>
                </a:solidFill>
                <a:cs typeface="B Nazanin" panose="00000400000000000000" pitchFamily="2" charset="-78"/>
              </a:rPr>
              <a:t>مه </a:t>
            </a:r>
            <a:r>
              <a:rPr lang="fa-IR" b="1" dirty="0">
                <a:solidFill>
                  <a:srgbClr val="FF0000"/>
                </a:solidFill>
                <a:cs typeface="B Nazanin" panose="00000400000000000000" pitchFamily="2" charset="-78"/>
              </a:rPr>
              <a:t>امکان </a:t>
            </a:r>
            <a:r>
              <a:rPr lang="ar-SA" b="1" dirty="0">
                <a:solidFill>
                  <a:srgbClr val="FF0000"/>
                </a:solidFill>
                <a:cs typeface="B Nazanin" panose="00000400000000000000" pitchFamily="2" charset="-78"/>
              </a:rPr>
              <a:t>نظارت، تجزیه و تحلیل، </a:t>
            </a:r>
            <a:r>
              <a:rPr lang="ar-SA" b="1" dirty="0" smtClean="0">
                <a:solidFill>
                  <a:srgbClr val="FF0000"/>
                </a:solidFill>
                <a:cs typeface="B Nazanin" panose="00000400000000000000" pitchFamily="2" charset="-78"/>
              </a:rPr>
              <a:t>پردازش، </a:t>
            </a:r>
            <a:r>
              <a:rPr lang="ar-SA" b="1" dirty="0">
                <a:solidFill>
                  <a:srgbClr val="FF0000"/>
                </a:solidFill>
                <a:cs typeface="B Nazanin" panose="00000400000000000000" pitchFamily="2" charset="-78"/>
              </a:rPr>
              <a:t>نگهداری، توزیع و کنترل محاسبات را در نزدیکی گره‌های اینترنت اشیا فراهم نموده و همچنین امکانات ذخیره‌سازی، ارتباطات و تصمیم‌گیری را برای کاربران نهایی ایجاد می‌کند</a:t>
            </a:r>
            <a:r>
              <a:rPr lang="ar-SA" b="1" dirty="0" smtClean="0">
                <a:solidFill>
                  <a:srgbClr val="FF0000"/>
                </a:solidFill>
                <a:cs typeface="B Nazanin" panose="00000400000000000000" pitchFamily="2" charset="-78"/>
              </a:rPr>
              <a:t>.</a:t>
            </a:r>
            <a:endParaRPr lang="fa-IR" b="1" dirty="0" smtClean="0">
              <a:solidFill>
                <a:srgbClr val="FF0000"/>
              </a:solidFill>
              <a:cs typeface="B Nazanin" panose="00000400000000000000" pitchFamily="2" charset="-78"/>
            </a:endParaRPr>
          </a:p>
          <a:p>
            <a:pPr algn="r" rtl="1">
              <a:lnSpc>
                <a:spcPct val="160000"/>
              </a:lnSpc>
            </a:pPr>
            <a:r>
              <a:rPr lang="ar-SA" b="1" dirty="0">
                <a:solidFill>
                  <a:schemeClr val="bg1"/>
                </a:solidFill>
                <a:cs typeface="B Nazanin" panose="00000400000000000000" pitchFamily="2" charset="-78"/>
              </a:rPr>
              <a:t>پیچیدگی محاسبات </a:t>
            </a:r>
            <a:r>
              <a:rPr lang="ar-SA" b="1" dirty="0" smtClean="0">
                <a:solidFill>
                  <a:schemeClr val="bg1"/>
                </a:solidFill>
                <a:cs typeface="B Nazanin" panose="00000400000000000000" pitchFamily="2" charset="-78"/>
              </a:rPr>
              <a:t>مه </a:t>
            </a:r>
            <a:r>
              <a:rPr lang="ar-SA" b="1" dirty="0">
                <a:solidFill>
                  <a:schemeClr val="bg1"/>
                </a:solidFill>
                <a:cs typeface="B Nazanin" panose="00000400000000000000" pitchFamily="2" charset="-78"/>
              </a:rPr>
              <a:t>منجر به چالش در تکمیل وظایف در یک چارچوب زمانی معین به دلیل حجم زیادی از داده هایی که باید پردازش شوند، می شود. بنابراین، زمان بندی وظایف نقش بسیار مهمی دارد</a:t>
            </a:r>
            <a:r>
              <a:rPr lang="ar-SA" b="1" dirty="0" smtClean="0">
                <a:solidFill>
                  <a:schemeClr val="bg1"/>
                </a:solidFill>
                <a:cs typeface="B Nazanin" panose="00000400000000000000" pitchFamily="2" charset="-78"/>
              </a:rPr>
              <a:t>.</a:t>
            </a:r>
            <a:endParaRPr lang="fa-IR" b="1" dirty="0" smtClean="0">
              <a:solidFill>
                <a:schemeClr val="bg1"/>
              </a:solidFill>
              <a:cs typeface="B Nazanin" panose="00000400000000000000" pitchFamily="2" charset="-78"/>
            </a:endParaRPr>
          </a:p>
          <a:p>
            <a:pPr algn="r" rtl="1">
              <a:lnSpc>
                <a:spcPct val="160000"/>
              </a:lnSpc>
            </a:pPr>
            <a:r>
              <a:rPr lang="ar-SA" b="1" dirty="0">
                <a:solidFill>
                  <a:srgbClr val="FF0000"/>
                </a:solidFill>
                <a:cs typeface="B Nazanin" panose="00000400000000000000" pitchFamily="2" charset="-78"/>
              </a:rPr>
              <a:t>هدف یک الگوریتم بهینه‌سازی یافتن بهترین راه حل از بین چندین احتمال است</a:t>
            </a:r>
            <a:endParaRPr lang="fa-IR" b="1" dirty="0">
              <a:solidFill>
                <a:srgbClr val="FF0000"/>
              </a:solidFill>
              <a:cs typeface="B Nazanin" panose="00000400000000000000" pitchFamily="2" charset="-78"/>
            </a:endParaRPr>
          </a:p>
        </p:txBody>
      </p:sp>
      <p:sp>
        <p:nvSpPr>
          <p:cNvPr id="4" name="Title 1"/>
          <p:cNvSpPr txBox="1">
            <a:spLocks/>
          </p:cNvSpPr>
          <p:nvPr/>
        </p:nvSpPr>
        <p:spPr>
          <a:xfrm>
            <a:off x="9435286" y="215219"/>
            <a:ext cx="2296886" cy="941161"/>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rtl="1"/>
            <a:r>
              <a:rPr lang="fa-IR" sz="2400" b="1" dirty="0" smtClean="0">
                <a:solidFill>
                  <a:srgbClr val="FF0000"/>
                </a:solidFill>
                <a:cs typeface="B Titr" panose="00000700000000000000" pitchFamily="2" charset="-78"/>
              </a:rPr>
              <a:t>بيان مسئله </a:t>
            </a:r>
            <a:endParaRPr lang="fa-IR" sz="2400" dirty="0">
              <a:solidFill>
                <a:srgbClr val="FF0000"/>
              </a:solidFill>
              <a:cs typeface="B Titr" panose="00000700000000000000" pitchFamily="2" charset="-78"/>
            </a:endParaRPr>
          </a:p>
        </p:txBody>
      </p:sp>
    </p:spTree>
    <p:extLst>
      <p:ext uri="{BB962C8B-B14F-4D97-AF65-F5344CB8AC3E}">
        <p14:creationId xmlns:p14="http://schemas.microsoft.com/office/powerpoint/2010/main" val="4285777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760" y="685800"/>
            <a:ext cx="10175967" cy="5845629"/>
          </a:xfrm>
        </p:spPr>
        <p:txBody>
          <a:bodyPr>
            <a:normAutofit/>
          </a:bodyPr>
          <a:lstStyle/>
          <a:p>
            <a:pPr marL="457200" indent="-457200" algn="just" rtl="1">
              <a:lnSpc>
                <a:spcPct val="170000"/>
              </a:lnSpc>
              <a:buFont typeface="+mj-lt"/>
              <a:buAutoNum type="arabicPeriod"/>
            </a:pPr>
            <a:r>
              <a:rPr lang="ar-SA" sz="2400" dirty="0">
                <a:solidFill>
                  <a:schemeClr val="bg1"/>
                </a:solidFill>
                <a:cs typeface="B Nazanin" panose="00000400000000000000" pitchFamily="2" charset="-78"/>
              </a:rPr>
              <a:t>وظایف در محیط مه به </a:t>
            </a:r>
            <a:r>
              <a:rPr lang="ar-SA" sz="2400" u="sng" dirty="0">
                <a:solidFill>
                  <a:schemeClr val="bg1"/>
                </a:solidFill>
                <a:cs typeface="B Nazanin" panose="00000400000000000000" pitchFamily="2" charset="-78"/>
              </a:rPr>
              <a:t>دو دسته</a:t>
            </a:r>
            <a:r>
              <a:rPr lang="ar-SA" sz="2400" dirty="0">
                <a:solidFill>
                  <a:schemeClr val="bg1"/>
                </a:solidFill>
                <a:cs typeface="B Nazanin" panose="00000400000000000000" pitchFamily="2" charset="-78"/>
              </a:rPr>
              <a:t> </a:t>
            </a:r>
            <a:r>
              <a:rPr lang="ar-SA" sz="2400" u="sng" dirty="0">
                <a:solidFill>
                  <a:schemeClr val="bg1"/>
                </a:solidFill>
                <a:cs typeface="B Nazanin" panose="00000400000000000000" pitchFamily="2" charset="-78"/>
              </a:rPr>
              <a:t>داده</a:t>
            </a:r>
            <a:r>
              <a:rPr lang="fa-IR" sz="2400" u="sng" dirty="0">
                <a:solidFill>
                  <a:schemeClr val="bg1"/>
                </a:solidFill>
                <a:cs typeface="B Nazanin" panose="00000400000000000000" pitchFamily="2" charset="-78"/>
              </a:rPr>
              <a:t> با نیاز انتقال بال</a:t>
            </a:r>
            <a:r>
              <a:rPr lang="fa-IR" sz="2400" dirty="0">
                <a:solidFill>
                  <a:schemeClr val="bg1"/>
                </a:solidFill>
                <a:cs typeface="B Nazanin" panose="00000400000000000000" pitchFamily="2" charset="-78"/>
              </a:rPr>
              <a:t>ا</a:t>
            </a:r>
            <a:r>
              <a:rPr lang="ar-SA" sz="2400" dirty="0">
                <a:solidFill>
                  <a:schemeClr val="bg1"/>
                </a:solidFill>
                <a:cs typeface="B Nazanin" panose="00000400000000000000" pitchFamily="2" charset="-78"/>
              </a:rPr>
              <a:t> </a:t>
            </a:r>
            <a:r>
              <a:rPr lang="fa-IR" sz="2400" dirty="0">
                <a:solidFill>
                  <a:schemeClr val="bg1"/>
                </a:solidFill>
                <a:cs typeface="B Nazanin" panose="00000400000000000000" pitchFamily="2" charset="-78"/>
              </a:rPr>
              <a:t>و</a:t>
            </a:r>
            <a:r>
              <a:rPr lang="ar-SA" sz="2400" dirty="0">
                <a:solidFill>
                  <a:schemeClr val="bg1"/>
                </a:solidFill>
                <a:cs typeface="B Nazanin" panose="00000400000000000000" pitchFamily="2" charset="-78"/>
              </a:rPr>
              <a:t> </a:t>
            </a:r>
            <a:r>
              <a:rPr lang="fa-IR" sz="2400" u="sng" dirty="0">
                <a:solidFill>
                  <a:schemeClr val="bg1"/>
                </a:solidFill>
                <a:cs typeface="B Nazanin" panose="00000400000000000000" pitchFamily="2" charset="-78"/>
              </a:rPr>
              <a:t>داده با </a:t>
            </a:r>
            <a:r>
              <a:rPr lang="ar-SA" sz="2400" u="sng" dirty="0">
                <a:solidFill>
                  <a:schemeClr val="bg1"/>
                </a:solidFill>
                <a:cs typeface="B Nazanin" panose="00000400000000000000" pitchFamily="2" charset="-78"/>
              </a:rPr>
              <a:t>محاسبات</a:t>
            </a:r>
            <a:r>
              <a:rPr lang="fa-IR" sz="2400" u="sng" dirty="0">
                <a:solidFill>
                  <a:schemeClr val="bg1"/>
                </a:solidFill>
                <a:cs typeface="B Nazanin" panose="00000400000000000000" pitchFamily="2" charset="-78"/>
              </a:rPr>
              <a:t> بال</a:t>
            </a:r>
            <a:r>
              <a:rPr lang="fa-IR" sz="2400" dirty="0">
                <a:solidFill>
                  <a:schemeClr val="bg1"/>
                </a:solidFill>
                <a:cs typeface="B Nazanin" panose="00000400000000000000" pitchFamily="2" charset="-78"/>
              </a:rPr>
              <a:t>ا</a:t>
            </a:r>
            <a:r>
              <a:rPr lang="ar-SA" sz="2400" dirty="0">
                <a:solidFill>
                  <a:schemeClr val="bg1"/>
                </a:solidFill>
                <a:cs typeface="B Nazanin" panose="00000400000000000000" pitchFamily="2" charset="-78"/>
              </a:rPr>
              <a:t> طبقه بندی می شوند</a:t>
            </a:r>
            <a:r>
              <a:rPr lang="ar-SA" sz="2400" dirty="0" smtClean="0">
                <a:solidFill>
                  <a:schemeClr val="bg1"/>
                </a:solidFill>
                <a:cs typeface="B Nazanin" panose="00000400000000000000" pitchFamily="2" charset="-78"/>
              </a:rPr>
              <a:t>. </a:t>
            </a:r>
            <a:endParaRPr lang="fa-IR" sz="2400" dirty="0">
              <a:solidFill>
                <a:schemeClr val="bg1"/>
              </a:solidFill>
              <a:cs typeface="B Nazanin" panose="00000400000000000000" pitchFamily="2" charset="-78"/>
            </a:endParaRPr>
          </a:p>
          <a:p>
            <a:pPr marL="457200" indent="-457200" algn="just" rtl="1">
              <a:lnSpc>
                <a:spcPct val="170000"/>
              </a:lnSpc>
              <a:buFont typeface="+mj-lt"/>
              <a:buAutoNum type="arabicPeriod"/>
            </a:pPr>
            <a:r>
              <a:rPr lang="ar-SA" sz="2400" dirty="0" smtClean="0">
                <a:solidFill>
                  <a:schemeClr val="bg1"/>
                </a:solidFill>
                <a:cs typeface="B Nazanin" panose="00000400000000000000" pitchFamily="2" charset="-78"/>
              </a:rPr>
              <a:t>وابستگی </a:t>
            </a:r>
            <a:r>
              <a:rPr lang="ar-SA" sz="2400" dirty="0">
                <a:solidFill>
                  <a:schemeClr val="bg1"/>
                </a:solidFill>
                <a:cs typeface="B Nazanin" panose="00000400000000000000" pitchFamily="2" charset="-78"/>
              </a:rPr>
              <a:t>بین وظایف، پیچیدگی بالاتری را در زمان‌بندی برنامه‌ها ایجاد می‌کند. </a:t>
            </a:r>
            <a:r>
              <a:rPr lang="en-US" sz="2400" dirty="0" smtClean="0">
                <a:solidFill>
                  <a:schemeClr val="bg1"/>
                </a:solidFill>
                <a:cs typeface="B Nazanin" panose="00000400000000000000" pitchFamily="2" charset="-78"/>
              </a:rPr>
              <a:t>[6]</a:t>
            </a:r>
            <a:r>
              <a:rPr lang="ar-SA" sz="2400" dirty="0" smtClean="0">
                <a:solidFill>
                  <a:schemeClr val="bg1"/>
                </a:solidFill>
                <a:cs typeface="B Nazanin" panose="00000400000000000000" pitchFamily="2" charset="-78"/>
              </a:rPr>
              <a:t>.</a:t>
            </a:r>
            <a:endParaRPr lang="fa-IR" sz="2400" dirty="0" smtClean="0">
              <a:solidFill>
                <a:schemeClr val="bg1"/>
              </a:solidFill>
              <a:cs typeface="B Nazanin" panose="00000400000000000000" pitchFamily="2" charset="-78"/>
            </a:endParaRPr>
          </a:p>
          <a:p>
            <a:pPr marL="457200" indent="-457200" algn="just" rtl="1">
              <a:lnSpc>
                <a:spcPct val="170000"/>
              </a:lnSpc>
              <a:buFont typeface="+mj-lt"/>
              <a:buAutoNum type="arabicPeriod"/>
            </a:pPr>
            <a:r>
              <a:rPr lang="ar-SA" sz="2400" dirty="0" smtClean="0">
                <a:solidFill>
                  <a:schemeClr val="bg1"/>
                </a:solidFill>
                <a:cs typeface="B Nazanin" panose="00000400000000000000" pitchFamily="2" charset="-78"/>
              </a:rPr>
              <a:t>از ساختارهایی با عنوان یادگیری ماشین و یادگیری عمیق به منظور حل مسئله زمانبندی در محیط مه استفاده </a:t>
            </a:r>
            <a:r>
              <a:rPr lang="fa-IR" sz="2400" dirty="0" smtClean="0">
                <a:solidFill>
                  <a:schemeClr val="bg1"/>
                </a:solidFill>
                <a:cs typeface="B Nazanin" panose="00000400000000000000" pitchFamily="2" charset="-78"/>
              </a:rPr>
              <a:t>شده</a:t>
            </a:r>
            <a:r>
              <a:rPr lang="ar-SA" sz="2400" dirty="0" smtClean="0">
                <a:solidFill>
                  <a:schemeClr val="bg1"/>
                </a:solidFill>
                <a:cs typeface="B Nazanin" panose="00000400000000000000" pitchFamily="2" charset="-78"/>
              </a:rPr>
              <a:t>، </a:t>
            </a:r>
            <a:endParaRPr lang="fa-IR" sz="2400" dirty="0" smtClean="0">
              <a:solidFill>
                <a:schemeClr val="bg1"/>
              </a:solidFill>
              <a:cs typeface="B Nazanin" panose="00000400000000000000" pitchFamily="2" charset="-78"/>
            </a:endParaRPr>
          </a:p>
          <a:p>
            <a:pPr marL="457200" indent="-457200" algn="just" rtl="1">
              <a:lnSpc>
                <a:spcPct val="170000"/>
              </a:lnSpc>
              <a:buFont typeface="+mj-lt"/>
              <a:buAutoNum type="arabicPeriod"/>
            </a:pPr>
            <a:r>
              <a:rPr lang="ar-SA" sz="2400" dirty="0" smtClean="0">
                <a:solidFill>
                  <a:schemeClr val="bg1"/>
                </a:solidFill>
                <a:cs typeface="B Nazanin" panose="00000400000000000000" pitchFamily="2" charset="-78"/>
              </a:rPr>
              <a:t>عوامل یادگیری عمیق می‌توانند تغییرات محیط را حس کنند و به آن واکنش نشان دهند، که به یادگیری عمیق اجازه می‌دهد تا مسائل پیچیده را در سناریوهای واقعی حل کند.</a:t>
            </a:r>
            <a:endParaRPr lang="en-US" sz="2400" dirty="0" smtClean="0">
              <a:solidFill>
                <a:schemeClr val="bg1"/>
              </a:solidFill>
              <a:cs typeface="B Nazanin" panose="00000400000000000000" pitchFamily="2" charset="-78"/>
            </a:endParaRPr>
          </a:p>
          <a:p>
            <a:pPr marL="457200" indent="-457200" algn="r" rtl="1">
              <a:buFont typeface="+mj-lt"/>
              <a:buAutoNum type="arabicPeriod"/>
            </a:pPr>
            <a:endParaRPr lang="fa-IR" dirty="0"/>
          </a:p>
        </p:txBody>
      </p:sp>
      <p:sp>
        <p:nvSpPr>
          <p:cNvPr id="4" name="Title 1"/>
          <p:cNvSpPr txBox="1">
            <a:spLocks/>
          </p:cNvSpPr>
          <p:nvPr/>
        </p:nvSpPr>
        <p:spPr>
          <a:xfrm>
            <a:off x="9626876" y="103459"/>
            <a:ext cx="2296886" cy="941161"/>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rtl="1"/>
            <a:r>
              <a:rPr lang="fa-IR" sz="2400" b="1" dirty="0" smtClean="0">
                <a:solidFill>
                  <a:srgbClr val="FF0000"/>
                </a:solidFill>
                <a:cs typeface="B Titr" panose="00000700000000000000" pitchFamily="2" charset="-78"/>
              </a:rPr>
              <a:t>بيان مسئله </a:t>
            </a:r>
            <a:endParaRPr lang="fa-IR" sz="2400" dirty="0">
              <a:solidFill>
                <a:srgbClr val="FF0000"/>
              </a:solidFill>
              <a:cs typeface="B Titr" panose="00000700000000000000" pitchFamily="2" charset="-78"/>
            </a:endParaRPr>
          </a:p>
        </p:txBody>
      </p:sp>
    </p:spTree>
    <p:extLst>
      <p:ext uri="{BB962C8B-B14F-4D97-AF65-F5344CB8AC3E}">
        <p14:creationId xmlns:p14="http://schemas.microsoft.com/office/powerpoint/2010/main" val="3212808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4212" y="685800"/>
            <a:ext cx="10928668" cy="5623560"/>
          </a:xfrm>
        </p:spPr>
        <p:txBody>
          <a:bodyPr>
            <a:noAutofit/>
          </a:bodyPr>
          <a:lstStyle/>
          <a:p>
            <a:pPr marL="457200" indent="-457200" algn="just" rtl="1">
              <a:lnSpc>
                <a:spcPct val="160000"/>
              </a:lnSpc>
              <a:buFont typeface="+mj-lt"/>
              <a:buAutoNum type="arabicPeriod"/>
            </a:pPr>
            <a:r>
              <a:rPr lang="ar-SA" sz="2200" dirty="0">
                <a:solidFill>
                  <a:schemeClr val="bg1"/>
                </a:solidFill>
                <a:cs typeface="B Nazanin" panose="00000400000000000000" pitchFamily="2" charset="-78"/>
              </a:rPr>
              <a:t>به دلیل محدودیت منابع محاسباتی </a:t>
            </a:r>
            <a:r>
              <a:rPr lang="fa-IR" sz="2200" dirty="0" smtClean="0">
                <a:solidFill>
                  <a:schemeClr val="bg1"/>
                </a:solidFill>
                <a:cs typeface="B Nazanin" panose="00000400000000000000" pitchFamily="2" charset="-78"/>
              </a:rPr>
              <a:t>با</a:t>
            </a:r>
            <a:r>
              <a:rPr lang="ar-SA" sz="2200" dirty="0" smtClean="0">
                <a:solidFill>
                  <a:schemeClr val="bg1"/>
                </a:solidFill>
                <a:cs typeface="B Nazanin" panose="00000400000000000000" pitchFamily="2" charset="-78"/>
              </a:rPr>
              <a:t> </a:t>
            </a:r>
            <a:r>
              <a:rPr lang="ar-SA" sz="2200" dirty="0">
                <a:solidFill>
                  <a:schemeClr val="bg1"/>
                </a:solidFill>
                <a:cs typeface="B Nazanin" panose="00000400000000000000" pitchFamily="2" charset="-78"/>
              </a:rPr>
              <a:t>ایجاد تعادل بین </a:t>
            </a:r>
            <a:r>
              <a:rPr lang="ar-SA" sz="2200" u="sng" dirty="0">
                <a:solidFill>
                  <a:schemeClr val="bg1"/>
                </a:solidFill>
                <a:cs typeface="B Nazanin" panose="00000400000000000000" pitchFamily="2" charset="-78"/>
              </a:rPr>
              <a:t>سادگی پیاده‌سازی</a:t>
            </a:r>
            <a:r>
              <a:rPr lang="ar-SA" sz="2200" dirty="0">
                <a:solidFill>
                  <a:schemeClr val="bg1"/>
                </a:solidFill>
                <a:cs typeface="B Nazanin" panose="00000400000000000000" pitchFamily="2" charset="-78"/>
              </a:rPr>
              <a:t>، </a:t>
            </a:r>
            <a:r>
              <a:rPr lang="ar-SA" sz="2200" u="sng" dirty="0">
                <a:solidFill>
                  <a:schemeClr val="bg1"/>
                </a:solidFill>
                <a:cs typeface="B Nazanin" panose="00000400000000000000" pitchFamily="2" charset="-78"/>
              </a:rPr>
              <a:t>پیچیدگی نمونه</a:t>
            </a:r>
            <a:r>
              <a:rPr lang="ar-SA" sz="2200" dirty="0">
                <a:solidFill>
                  <a:schemeClr val="bg1"/>
                </a:solidFill>
                <a:cs typeface="B Nazanin" panose="00000400000000000000" pitchFamily="2" charset="-78"/>
              </a:rPr>
              <a:t> و عملکرد راه‌حل، به یک </a:t>
            </a:r>
            <a:r>
              <a:rPr lang="fa-IR" sz="2200" dirty="0">
                <a:solidFill>
                  <a:schemeClr val="bg1"/>
                </a:solidFill>
                <a:cs typeface="B Nazanin" panose="00000400000000000000" pitchFamily="2" charset="-78"/>
              </a:rPr>
              <a:t>چالش</a:t>
            </a:r>
            <a:r>
              <a:rPr lang="ar-SA" sz="2200" dirty="0">
                <a:solidFill>
                  <a:schemeClr val="bg1"/>
                </a:solidFill>
                <a:cs typeface="B Nazanin" panose="00000400000000000000" pitchFamily="2" charset="-78"/>
              </a:rPr>
              <a:t> تحقیقاتی در استفاده از یادگیری عمیق در محیط‌های مه در موقعیت‌های پیچیده تبدیل شده است</a:t>
            </a:r>
            <a:r>
              <a:rPr lang="en-US" sz="2200" dirty="0">
                <a:solidFill>
                  <a:schemeClr val="bg1"/>
                </a:solidFill>
                <a:cs typeface="B Nazanin" panose="00000400000000000000" pitchFamily="2" charset="-78"/>
              </a:rPr>
              <a:t>[2]</a:t>
            </a:r>
            <a:r>
              <a:rPr lang="ar-SA" sz="2200" dirty="0" smtClean="0">
                <a:solidFill>
                  <a:schemeClr val="bg1"/>
                </a:solidFill>
                <a:cs typeface="B Nazanin" panose="00000400000000000000" pitchFamily="2" charset="-78"/>
              </a:rPr>
              <a:t>.</a:t>
            </a:r>
            <a:endParaRPr lang="fa-IR" sz="2200" dirty="0" smtClean="0">
              <a:solidFill>
                <a:schemeClr val="bg1"/>
              </a:solidFill>
              <a:cs typeface="B Nazanin" panose="00000400000000000000" pitchFamily="2" charset="-78"/>
            </a:endParaRPr>
          </a:p>
          <a:p>
            <a:pPr marL="457200" indent="-457200" algn="just" rtl="1">
              <a:lnSpc>
                <a:spcPct val="160000"/>
              </a:lnSpc>
              <a:buFont typeface="+mj-lt"/>
              <a:buAutoNum type="arabicPeriod"/>
            </a:pPr>
            <a:endParaRPr lang="fa-IR" sz="2200" dirty="0">
              <a:solidFill>
                <a:schemeClr val="bg1"/>
              </a:solidFill>
              <a:cs typeface="B Nazanin" panose="00000400000000000000" pitchFamily="2" charset="-78"/>
            </a:endParaRPr>
          </a:p>
          <a:p>
            <a:pPr marL="457200" indent="-457200" algn="just" rtl="1">
              <a:lnSpc>
                <a:spcPct val="160000"/>
              </a:lnSpc>
              <a:buFont typeface="+mj-lt"/>
              <a:buAutoNum type="arabicPeriod"/>
            </a:pPr>
            <a:r>
              <a:rPr lang="ar-SA" sz="2200" dirty="0">
                <a:solidFill>
                  <a:schemeClr val="bg1"/>
                </a:solidFill>
                <a:cs typeface="B Nazanin" panose="00000400000000000000" pitchFamily="2" charset="-78"/>
              </a:rPr>
              <a:t>در این پ</a:t>
            </a:r>
            <a:r>
              <a:rPr lang="fa-IR" sz="2200" dirty="0">
                <a:solidFill>
                  <a:schemeClr val="bg1"/>
                </a:solidFill>
                <a:cs typeface="B Nazanin" panose="00000400000000000000" pitchFamily="2" charset="-78"/>
              </a:rPr>
              <a:t>ژ</a:t>
            </a:r>
            <a:r>
              <a:rPr lang="ar-SA" sz="2200" dirty="0">
                <a:solidFill>
                  <a:schemeClr val="bg1"/>
                </a:solidFill>
                <a:cs typeface="B Nazanin" panose="00000400000000000000" pitchFamily="2" charset="-78"/>
              </a:rPr>
              <a:t>وهش، یک </a:t>
            </a:r>
            <a:r>
              <a:rPr lang="ar-SA" sz="2200" u="sng" dirty="0">
                <a:solidFill>
                  <a:schemeClr val="bg1"/>
                </a:solidFill>
                <a:cs typeface="B Nazanin" panose="00000400000000000000" pitchFamily="2" charset="-78"/>
              </a:rPr>
              <a:t>رویکرد زمانبندی </a:t>
            </a:r>
            <a:r>
              <a:rPr lang="ar-SA" sz="2200" dirty="0">
                <a:solidFill>
                  <a:schemeClr val="bg1"/>
                </a:solidFill>
                <a:cs typeface="B Nazanin" panose="00000400000000000000" pitchFamily="2" charset="-78"/>
              </a:rPr>
              <a:t>کاربردی اینترنت اشیا </a:t>
            </a:r>
            <a:r>
              <a:rPr lang="ar-SA" sz="2200" u="sng" dirty="0">
                <a:solidFill>
                  <a:schemeClr val="bg1"/>
                </a:solidFill>
                <a:cs typeface="B Nazanin" panose="00000400000000000000" pitchFamily="2" charset="-78"/>
              </a:rPr>
              <a:t>مبتنی بر یادگیری عمیق </a:t>
            </a:r>
            <a:r>
              <a:rPr lang="ar-SA" sz="2200" dirty="0">
                <a:solidFill>
                  <a:schemeClr val="bg1"/>
                </a:solidFill>
                <a:cs typeface="B Nazanin" panose="00000400000000000000" pitchFamily="2" charset="-78"/>
              </a:rPr>
              <a:t>پیشنهاد </a:t>
            </a:r>
            <a:r>
              <a:rPr lang="ar-SA" sz="2200" dirty="0" smtClean="0">
                <a:solidFill>
                  <a:schemeClr val="bg1"/>
                </a:solidFill>
                <a:cs typeface="B Nazanin" panose="00000400000000000000" pitchFamily="2" charset="-78"/>
              </a:rPr>
              <a:t>شد</a:t>
            </a:r>
            <a:r>
              <a:rPr lang="fa-IR" sz="2200" dirty="0" smtClean="0">
                <a:solidFill>
                  <a:schemeClr val="bg1"/>
                </a:solidFill>
                <a:cs typeface="B Nazanin" panose="00000400000000000000" pitchFamily="2" charset="-78"/>
              </a:rPr>
              <a:t>ه</a:t>
            </a:r>
            <a:r>
              <a:rPr lang="ar-SA" sz="2200" dirty="0" smtClean="0">
                <a:solidFill>
                  <a:schemeClr val="bg1"/>
                </a:solidFill>
                <a:cs typeface="B Nazanin" panose="00000400000000000000" pitchFamily="2" charset="-78"/>
              </a:rPr>
              <a:t> </a:t>
            </a:r>
            <a:r>
              <a:rPr lang="ar-SA" sz="2200" dirty="0">
                <a:solidFill>
                  <a:schemeClr val="bg1"/>
                </a:solidFill>
                <a:cs typeface="B Nazanin" panose="00000400000000000000" pitchFamily="2" charset="-78"/>
              </a:rPr>
              <a:t>که از ساختار شبکه </a:t>
            </a:r>
            <a:r>
              <a:rPr lang="ar-SA" sz="2200" u="sng" dirty="0">
                <a:solidFill>
                  <a:schemeClr val="bg1"/>
                </a:solidFill>
                <a:cs typeface="B Nazanin" panose="00000400000000000000" pitchFamily="2" charset="-78"/>
              </a:rPr>
              <a:t>عصبی حافظه طولانی کوتاه مدت </a:t>
            </a:r>
            <a:r>
              <a:rPr lang="ar-SA" sz="2200" dirty="0">
                <a:solidFill>
                  <a:schemeClr val="bg1"/>
                </a:solidFill>
                <a:cs typeface="B Nazanin" panose="00000400000000000000" pitchFamily="2" charset="-78"/>
              </a:rPr>
              <a:t>به منظور طبقه‌بندی منابع پردازشی و اجرای فرایند زمانبندی استفاده می‌کند.</a:t>
            </a:r>
            <a:endParaRPr lang="fa-IR" sz="2200" dirty="0">
              <a:solidFill>
                <a:schemeClr val="bg1"/>
              </a:solidFill>
              <a:cs typeface="B Nazanin" panose="00000400000000000000" pitchFamily="2" charset="-78"/>
            </a:endParaRPr>
          </a:p>
          <a:p>
            <a:pPr marL="457200" indent="-457200" algn="just" rtl="1">
              <a:lnSpc>
                <a:spcPct val="160000"/>
              </a:lnSpc>
              <a:buFont typeface="+mj-lt"/>
              <a:buAutoNum type="arabicPeriod"/>
            </a:pPr>
            <a:endParaRPr lang="fa-IR" sz="2200" dirty="0">
              <a:solidFill>
                <a:schemeClr val="bg1"/>
              </a:solidFill>
              <a:cs typeface="B Nazanin" panose="00000400000000000000" pitchFamily="2" charset="-78"/>
            </a:endParaRPr>
          </a:p>
        </p:txBody>
      </p:sp>
      <p:sp>
        <p:nvSpPr>
          <p:cNvPr id="4" name="Title 1"/>
          <p:cNvSpPr txBox="1">
            <a:spLocks/>
          </p:cNvSpPr>
          <p:nvPr/>
        </p:nvSpPr>
        <p:spPr>
          <a:xfrm>
            <a:off x="9435286" y="215219"/>
            <a:ext cx="2296886" cy="941161"/>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rtl="1"/>
            <a:r>
              <a:rPr lang="fa-IR" sz="2400" b="1" dirty="0" smtClean="0">
                <a:solidFill>
                  <a:srgbClr val="FF0000"/>
                </a:solidFill>
                <a:cs typeface="B Titr" panose="00000700000000000000" pitchFamily="2" charset="-78"/>
              </a:rPr>
              <a:t>روش تحقیق</a:t>
            </a:r>
            <a:endParaRPr lang="fa-IR" sz="2400" dirty="0">
              <a:solidFill>
                <a:srgbClr val="FF0000"/>
              </a:solidFill>
              <a:cs typeface="B Titr" panose="00000700000000000000" pitchFamily="2" charset="-78"/>
            </a:endParaRPr>
          </a:p>
        </p:txBody>
      </p:sp>
    </p:spTree>
    <p:extLst>
      <p:ext uri="{BB962C8B-B14F-4D97-AF65-F5344CB8AC3E}">
        <p14:creationId xmlns:p14="http://schemas.microsoft.com/office/powerpoint/2010/main" val="2117350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513" y="758370"/>
            <a:ext cx="11103429" cy="5754189"/>
          </a:xfrm>
        </p:spPr>
        <p:txBody>
          <a:bodyPr>
            <a:noAutofit/>
          </a:bodyPr>
          <a:lstStyle/>
          <a:p>
            <a:pPr marL="285750" lvl="1" algn="just" rtl="1">
              <a:lnSpc>
                <a:spcPct val="180000"/>
              </a:lnSpc>
            </a:pPr>
            <a:r>
              <a:rPr lang="ar-SA" b="1" dirty="0" smtClean="0">
                <a:solidFill>
                  <a:schemeClr val="bg1"/>
                </a:solidFill>
                <a:cs typeface="B Nazanin" panose="00000400000000000000" pitchFamily="2" charset="-78"/>
              </a:rPr>
              <a:t>بهینه‌سازی </a:t>
            </a:r>
            <a:r>
              <a:rPr lang="ar-SA" b="1" dirty="0">
                <a:solidFill>
                  <a:schemeClr val="bg1"/>
                </a:solidFill>
                <a:cs typeface="B Nazanin" panose="00000400000000000000" pitchFamily="2" charset="-78"/>
              </a:rPr>
              <a:t>تعادل بار سیستم در محیط</a:t>
            </a:r>
            <a:r>
              <a:rPr lang="fa-IR" b="1" dirty="0">
                <a:solidFill>
                  <a:schemeClr val="bg1"/>
                </a:solidFill>
                <a:cs typeface="B Nazanin" panose="00000400000000000000" pitchFamily="2" charset="-78"/>
              </a:rPr>
              <a:t>‎</a:t>
            </a:r>
            <a:r>
              <a:rPr lang="ar-SA" b="1" dirty="0">
                <a:solidFill>
                  <a:schemeClr val="bg1"/>
                </a:solidFill>
                <a:cs typeface="B Nazanin" panose="00000400000000000000" pitchFamily="2" charset="-78"/>
              </a:rPr>
              <a:t>های محاسباتی لبه و مه</a:t>
            </a:r>
            <a:endParaRPr lang="en-US" b="1" dirty="0">
              <a:solidFill>
                <a:schemeClr val="bg1"/>
              </a:solidFill>
              <a:cs typeface="B Nazanin" panose="00000400000000000000" pitchFamily="2" charset="-78"/>
            </a:endParaRPr>
          </a:p>
          <a:p>
            <a:pPr marL="285750" lvl="1" algn="just" rtl="1">
              <a:lnSpc>
                <a:spcPct val="180000"/>
              </a:lnSpc>
            </a:pPr>
            <a:r>
              <a:rPr lang="ar-SA" b="1" dirty="0">
                <a:solidFill>
                  <a:schemeClr val="bg1"/>
                </a:solidFill>
                <a:cs typeface="B Nazanin" panose="00000400000000000000" pitchFamily="2" charset="-78"/>
              </a:rPr>
              <a:t>کمینه‌سازی زمان پاسخ سیستم در محیط</a:t>
            </a:r>
            <a:r>
              <a:rPr lang="fa-IR" b="1" dirty="0">
                <a:solidFill>
                  <a:schemeClr val="bg1"/>
                </a:solidFill>
                <a:cs typeface="B Nazanin" panose="00000400000000000000" pitchFamily="2" charset="-78"/>
              </a:rPr>
              <a:t>‎</a:t>
            </a:r>
            <a:r>
              <a:rPr lang="ar-SA" b="1" dirty="0">
                <a:solidFill>
                  <a:schemeClr val="bg1"/>
                </a:solidFill>
                <a:cs typeface="B Nazanin" panose="00000400000000000000" pitchFamily="2" charset="-78"/>
              </a:rPr>
              <a:t>های محاسباتی لبه و مه</a:t>
            </a:r>
            <a:endParaRPr lang="en-US" b="1" dirty="0">
              <a:solidFill>
                <a:schemeClr val="bg1"/>
              </a:solidFill>
              <a:cs typeface="B Nazanin" panose="00000400000000000000" pitchFamily="2" charset="-78"/>
            </a:endParaRPr>
          </a:p>
          <a:p>
            <a:pPr marL="285750" lvl="1" algn="just" rtl="1">
              <a:lnSpc>
                <a:spcPct val="180000"/>
              </a:lnSpc>
            </a:pPr>
            <a:r>
              <a:rPr lang="ar-SA" b="1" dirty="0">
                <a:solidFill>
                  <a:schemeClr val="bg1"/>
                </a:solidFill>
                <a:cs typeface="B Nazanin" panose="00000400000000000000" pitchFamily="2" charset="-78"/>
              </a:rPr>
              <a:t>بهبود سربار محاسباتی در محیط</a:t>
            </a:r>
            <a:r>
              <a:rPr lang="fa-IR" b="1" dirty="0">
                <a:solidFill>
                  <a:schemeClr val="bg1"/>
                </a:solidFill>
                <a:cs typeface="B Nazanin" panose="00000400000000000000" pitchFamily="2" charset="-78"/>
              </a:rPr>
              <a:t>‎</a:t>
            </a:r>
            <a:r>
              <a:rPr lang="ar-SA" b="1" dirty="0">
                <a:solidFill>
                  <a:schemeClr val="bg1"/>
                </a:solidFill>
                <a:cs typeface="B Nazanin" panose="00000400000000000000" pitchFamily="2" charset="-78"/>
              </a:rPr>
              <a:t>های محاسباتی لبه و مه</a:t>
            </a:r>
            <a:endParaRPr lang="en-US" b="1" dirty="0">
              <a:solidFill>
                <a:schemeClr val="bg1"/>
              </a:solidFill>
              <a:cs typeface="B Nazanin" panose="00000400000000000000" pitchFamily="2" charset="-78"/>
            </a:endParaRPr>
          </a:p>
          <a:p>
            <a:pPr algn="just" rtl="1">
              <a:lnSpc>
                <a:spcPct val="180000"/>
              </a:lnSpc>
            </a:pPr>
            <a:endParaRPr lang="en-US" sz="1800" b="1" dirty="0">
              <a:solidFill>
                <a:schemeClr val="bg1"/>
              </a:solidFill>
              <a:cs typeface="B Nazanin" panose="00000400000000000000" pitchFamily="2" charset="-78"/>
            </a:endParaRPr>
          </a:p>
          <a:p>
            <a:pPr marL="285750" lvl="1" algn="just" rtl="1">
              <a:lnSpc>
                <a:spcPct val="180000"/>
              </a:lnSpc>
            </a:pPr>
            <a:r>
              <a:rPr lang="ar-SA" b="1" dirty="0" smtClean="0">
                <a:solidFill>
                  <a:schemeClr val="bg1"/>
                </a:solidFill>
                <a:cs typeface="B Nazanin" panose="00000400000000000000" pitchFamily="2" charset="-78"/>
              </a:rPr>
              <a:t>راهکار </a:t>
            </a:r>
            <a:r>
              <a:rPr lang="ar-SA" b="1" dirty="0">
                <a:solidFill>
                  <a:schemeClr val="bg1"/>
                </a:solidFill>
                <a:cs typeface="B Nazanin" panose="00000400000000000000" pitchFamily="2" charset="-78"/>
              </a:rPr>
              <a:t>زمانبندی پیشنهادی با استفاده از چه فرایندی باعث بهینه‌سازی تعادل بار سیستم در محیط‎های محاسباتی لبه و مه  می‌شود؟</a:t>
            </a:r>
            <a:endParaRPr lang="en-US" b="1" dirty="0">
              <a:solidFill>
                <a:schemeClr val="bg1"/>
              </a:solidFill>
              <a:cs typeface="B Nazanin" panose="00000400000000000000" pitchFamily="2" charset="-78"/>
            </a:endParaRPr>
          </a:p>
          <a:p>
            <a:pPr marL="285750" lvl="1" algn="just" rtl="1">
              <a:lnSpc>
                <a:spcPct val="180000"/>
              </a:lnSpc>
            </a:pPr>
            <a:r>
              <a:rPr lang="ar-SA" b="1" dirty="0">
                <a:solidFill>
                  <a:schemeClr val="bg1"/>
                </a:solidFill>
                <a:cs typeface="B Nazanin" panose="00000400000000000000" pitchFamily="2" charset="-78"/>
              </a:rPr>
              <a:t>رویکرد پیشنهادی زمانبندی با استفاده از چه راهکاری باعث بهینه‌سازی زمان پاسخ سیستم در محیط‎های محاسباتی لبه و مه می‌شود؟</a:t>
            </a:r>
            <a:endParaRPr lang="en-US" b="1" dirty="0">
              <a:solidFill>
                <a:schemeClr val="bg1"/>
              </a:solidFill>
              <a:cs typeface="B Nazanin" panose="00000400000000000000" pitchFamily="2" charset="-78"/>
            </a:endParaRPr>
          </a:p>
          <a:p>
            <a:pPr marL="285750" lvl="1" algn="just" rtl="1">
              <a:lnSpc>
                <a:spcPct val="180000"/>
              </a:lnSpc>
            </a:pPr>
            <a:r>
              <a:rPr lang="ar-SA" b="1" dirty="0">
                <a:solidFill>
                  <a:schemeClr val="bg1"/>
                </a:solidFill>
                <a:cs typeface="B Nazanin" panose="00000400000000000000" pitchFamily="2" charset="-78"/>
              </a:rPr>
              <a:t>راهکار زمانبندی پیشنهادی با استفاده از چه فرایندی موجب بهینه‌سازی باعث بهبود سربار محاسباتی در محیط‎های محاسباتی لبه و مه می‌شود</a:t>
            </a:r>
            <a:r>
              <a:rPr lang="ar-SA" b="1" dirty="0" smtClean="0">
                <a:solidFill>
                  <a:schemeClr val="bg1"/>
                </a:solidFill>
                <a:cs typeface="B Nazanin" panose="00000400000000000000" pitchFamily="2" charset="-78"/>
              </a:rPr>
              <a:t>؟</a:t>
            </a:r>
            <a:endParaRPr lang="en-US" b="1" dirty="0">
              <a:solidFill>
                <a:schemeClr val="bg1"/>
              </a:solidFill>
              <a:cs typeface="B Nazanin" panose="00000400000000000000" pitchFamily="2" charset="-78"/>
            </a:endParaRPr>
          </a:p>
        </p:txBody>
      </p:sp>
      <p:sp>
        <p:nvSpPr>
          <p:cNvPr id="4" name="Rectangle 3"/>
          <p:cNvSpPr/>
          <p:nvPr/>
        </p:nvSpPr>
        <p:spPr>
          <a:xfrm>
            <a:off x="10026453" y="111034"/>
            <a:ext cx="1770036" cy="683264"/>
          </a:xfrm>
          <a:prstGeom prst="rect">
            <a:avLst/>
          </a:prstGeom>
        </p:spPr>
        <p:txBody>
          <a:bodyPr wrap="none">
            <a:spAutoFit/>
          </a:bodyPr>
          <a:lstStyle/>
          <a:p>
            <a:pPr algn="ctr" defTabSz="457200" rtl="1">
              <a:lnSpc>
                <a:spcPct val="180000"/>
              </a:lnSpc>
              <a:spcBef>
                <a:spcPct val="0"/>
              </a:spcBef>
            </a:pPr>
            <a:r>
              <a:rPr lang="ar-SA" sz="2400" b="1" cap="all" dirty="0">
                <a:ln w="3175" cmpd="sng">
                  <a:noFill/>
                </a:ln>
                <a:solidFill>
                  <a:srgbClr val="FF0000"/>
                </a:solidFill>
                <a:latin typeface="+mj-lt"/>
                <a:ea typeface="+mj-ea"/>
                <a:cs typeface="B Titr" panose="00000700000000000000" pitchFamily="2" charset="-78"/>
              </a:rPr>
              <a:t>اهداف پژوهش</a:t>
            </a:r>
            <a:endParaRPr lang="en-US" sz="2400" b="1" cap="all" dirty="0">
              <a:ln w="3175" cmpd="sng">
                <a:noFill/>
              </a:ln>
              <a:solidFill>
                <a:srgbClr val="FF0000"/>
              </a:solidFill>
              <a:latin typeface="+mj-lt"/>
              <a:ea typeface="+mj-ea"/>
              <a:cs typeface="B Titr" panose="00000700000000000000" pitchFamily="2" charset="-78"/>
            </a:endParaRPr>
          </a:p>
        </p:txBody>
      </p:sp>
      <p:sp>
        <p:nvSpPr>
          <p:cNvPr id="5" name="Rectangle 4"/>
          <p:cNvSpPr/>
          <p:nvPr/>
        </p:nvSpPr>
        <p:spPr>
          <a:xfrm>
            <a:off x="9957523" y="3077570"/>
            <a:ext cx="1838966" cy="683264"/>
          </a:xfrm>
          <a:prstGeom prst="rect">
            <a:avLst/>
          </a:prstGeom>
        </p:spPr>
        <p:txBody>
          <a:bodyPr wrap="none">
            <a:spAutoFit/>
          </a:bodyPr>
          <a:lstStyle/>
          <a:p>
            <a:pPr algn="ctr" defTabSz="457200" rtl="1">
              <a:lnSpc>
                <a:spcPct val="180000"/>
              </a:lnSpc>
              <a:spcBef>
                <a:spcPct val="0"/>
              </a:spcBef>
            </a:pPr>
            <a:r>
              <a:rPr lang="ar-SA" sz="2400" b="1" cap="all" dirty="0">
                <a:ln w="3175" cmpd="sng">
                  <a:noFill/>
                </a:ln>
                <a:solidFill>
                  <a:srgbClr val="FF0000"/>
                </a:solidFill>
                <a:latin typeface="+mj-lt"/>
                <a:ea typeface="+mj-ea"/>
                <a:cs typeface="B Titr" panose="00000700000000000000" pitchFamily="2" charset="-78"/>
              </a:rPr>
              <a:t>سوالات پژوهش</a:t>
            </a:r>
            <a:endParaRPr lang="en-US" sz="2400" b="1" cap="all" dirty="0">
              <a:ln w="3175" cmpd="sng">
                <a:noFill/>
              </a:ln>
              <a:solidFill>
                <a:srgbClr val="FF0000"/>
              </a:solidFill>
              <a:latin typeface="+mj-lt"/>
              <a:ea typeface="+mj-ea"/>
              <a:cs typeface="B Titr" panose="00000700000000000000" pitchFamily="2" charset="-78"/>
            </a:endParaRPr>
          </a:p>
        </p:txBody>
      </p:sp>
    </p:spTree>
    <p:extLst>
      <p:ext uri="{BB962C8B-B14F-4D97-AF65-F5344CB8AC3E}">
        <p14:creationId xmlns:p14="http://schemas.microsoft.com/office/powerpoint/2010/main" val="42576298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36326" y="529287"/>
            <a:ext cx="2450874" cy="933754"/>
          </a:xfrm>
        </p:spPr>
        <p:txBody>
          <a:bodyPr>
            <a:normAutofit/>
          </a:bodyPr>
          <a:lstStyle/>
          <a:p>
            <a:r>
              <a:rPr lang="fa-IR" sz="2400" b="1" dirty="0">
                <a:solidFill>
                  <a:srgbClr val="FF0000"/>
                </a:solidFill>
                <a:cs typeface="B Titr" panose="00000700000000000000" pitchFamily="2" charset="-78"/>
              </a:rPr>
              <a:t>فرضیات پژوهش</a:t>
            </a:r>
            <a:br>
              <a:rPr lang="fa-IR" sz="2400" b="1" dirty="0">
                <a:solidFill>
                  <a:srgbClr val="FF0000"/>
                </a:solidFill>
                <a:cs typeface="B Titr" panose="00000700000000000000" pitchFamily="2" charset="-78"/>
              </a:rPr>
            </a:br>
            <a:endParaRPr lang="fa-IR" sz="2400" b="1" dirty="0">
              <a:solidFill>
                <a:srgbClr val="FF0000"/>
              </a:solidFill>
              <a:cs typeface="B Titr" panose="00000700000000000000" pitchFamily="2" charset="-78"/>
            </a:endParaRPr>
          </a:p>
        </p:txBody>
      </p:sp>
      <p:sp>
        <p:nvSpPr>
          <p:cNvPr id="3" name="Content Placeholder 2"/>
          <p:cNvSpPr>
            <a:spLocks noGrp="1"/>
          </p:cNvSpPr>
          <p:nvPr>
            <p:ph idx="1"/>
          </p:nvPr>
        </p:nvSpPr>
        <p:spPr>
          <a:xfrm>
            <a:off x="391887" y="1064621"/>
            <a:ext cx="10502536" cy="5140234"/>
          </a:xfrm>
        </p:spPr>
        <p:txBody>
          <a:bodyPr>
            <a:normAutofit/>
          </a:bodyPr>
          <a:lstStyle/>
          <a:p>
            <a:pPr marL="285750" lvl="1" algn="just" rtl="1">
              <a:lnSpc>
                <a:spcPct val="180000"/>
              </a:lnSpc>
            </a:pPr>
            <a:r>
              <a:rPr lang="ar-SA" sz="2000" b="1" dirty="0" smtClean="0">
                <a:solidFill>
                  <a:schemeClr val="bg1"/>
                </a:solidFill>
                <a:cs typeface="B Nazanin" panose="00000400000000000000" pitchFamily="2" charset="-78"/>
              </a:rPr>
              <a:t>راهکار </a:t>
            </a:r>
            <a:r>
              <a:rPr lang="ar-SA" sz="2000" b="1" dirty="0">
                <a:solidFill>
                  <a:schemeClr val="bg1"/>
                </a:solidFill>
                <a:cs typeface="B Nazanin" panose="00000400000000000000" pitchFamily="2" charset="-78"/>
              </a:rPr>
              <a:t>زمانبندی با بکارگیری یک رویکرد مبتنی بر یادگیری عمیق و </a:t>
            </a:r>
            <a:r>
              <a:rPr lang="ar-SA" sz="2000" b="1" u="sng" dirty="0">
                <a:solidFill>
                  <a:schemeClr val="bg1"/>
                </a:solidFill>
                <a:cs typeface="B Nazanin" panose="00000400000000000000" pitchFamily="2" charset="-78"/>
              </a:rPr>
              <a:t>بهبود فرایند تخصیص منابع</a:t>
            </a:r>
            <a:r>
              <a:rPr lang="ar-SA" sz="2000" b="1" dirty="0">
                <a:solidFill>
                  <a:schemeClr val="bg1"/>
                </a:solidFill>
                <a:cs typeface="B Nazanin" panose="00000400000000000000" pitchFamily="2" charset="-78"/>
              </a:rPr>
              <a:t> باعث </a:t>
            </a:r>
            <a:r>
              <a:rPr lang="ar-SA" sz="2000" b="1" u="sng" dirty="0">
                <a:solidFill>
                  <a:schemeClr val="bg1"/>
                </a:solidFill>
                <a:cs typeface="B Nazanin" panose="00000400000000000000" pitchFamily="2" charset="-78"/>
              </a:rPr>
              <a:t>بهینه‌سازی تعادل بار سیستم</a:t>
            </a:r>
            <a:r>
              <a:rPr lang="ar-SA" sz="2000" b="1" dirty="0">
                <a:solidFill>
                  <a:schemeClr val="bg1"/>
                </a:solidFill>
                <a:cs typeface="B Nazanin" panose="00000400000000000000" pitchFamily="2" charset="-78"/>
              </a:rPr>
              <a:t> در محیط‎های محاسباتی لبه و مه  می‌شود.</a:t>
            </a:r>
            <a:endParaRPr lang="en-US" sz="2000" b="1" dirty="0">
              <a:solidFill>
                <a:schemeClr val="bg1"/>
              </a:solidFill>
              <a:cs typeface="B Nazanin" panose="00000400000000000000" pitchFamily="2" charset="-78"/>
            </a:endParaRPr>
          </a:p>
          <a:p>
            <a:pPr marL="285750" lvl="1" algn="just" rtl="1">
              <a:lnSpc>
                <a:spcPct val="180000"/>
              </a:lnSpc>
            </a:pPr>
            <a:r>
              <a:rPr lang="ar-SA" sz="2000" b="1" dirty="0">
                <a:solidFill>
                  <a:schemeClr val="bg1"/>
                </a:solidFill>
                <a:cs typeface="B Nazanin" panose="00000400000000000000" pitchFamily="2" charset="-78"/>
              </a:rPr>
              <a:t>راهکار زمانبندی پیشنهادی با بکارگیری یک رویکرد مبتنی بر یادگیری عمیق و </a:t>
            </a:r>
            <a:r>
              <a:rPr lang="ar-SA" sz="2000" b="1" u="sng" dirty="0">
                <a:solidFill>
                  <a:schemeClr val="bg1"/>
                </a:solidFill>
                <a:cs typeface="B Nazanin" panose="00000400000000000000" pitchFamily="2" charset="-78"/>
              </a:rPr>
              <a:t>انتخاب </a:t>
            </a:r>
            <a:r>
              <a:rPr lang="ar-SA" sz="2000" b="1" u="sng" dirty="0" smtClean="0">
                <a:solidFill>
                  <a:schemeClr val="bg1"/>
                </a:solidFill>
                <a:cs typeface="B Nazanin" panose="00000400000000000000" pitchFamily="2" charset="-78"/>
              </a:rPr>
              <a:t>بهینه</a:t>
            </a:r>
            <a:r>
              <a:rPr lang="fa-IR" sz="2000" b="1" u="sng" dirty="0" smtClean="0">
                <a:solidFill>
                  <a:schemeClr val="bg1"/>
                </a:solidFill>
                <a:cs typeface="B Nazanin" panose="00000400000000000000" pitchFamily="2" charset="-78"/>
              </a:rPr>
              <a:t> </a:t>
            </a:r>
            <a:r>
              <a:rPr lang="ar-SA" sz="2000" b="1" u="sng" dirty="0" smtClean="0">
                <a:solidFill>
                  <a:schemeClr val="bg1"/>
                </a:solidFill>
                <a:cs typeface="B Nazanin" panose="00000400000000000000" pitchFamily="2" charset="-78"/>
              </a:rPr>
              <a:t>منابع</a:t>
            </a:r>
            <a:r>
              <a:rPr lang="ar-SA" sz="2000" b="1" dirty="0" smtClean="0">
                <a:solidFill>
                  <a:schemeClr val="bg1"/>
                </a:solidFill>
                <a:cs typeface="B Nazanin" panose="00000400000000000000" pitchFamily="2" charset="-78"/>
              </a:rPr>
              <a:t> </a:t>
            </a:r>
            <a:r>
              <a:rPr lang="ar-SA" sz="2000" b="1" dirty="0">
                <a:solidFill>
                  <a:schemeClr val="bg1"/>
                </a:solidFill>
                <a:cs typeface="B Nazanin" panose="00000400000000000000" pitchFamily="2" charset="-78"/>
              </a:rPr>
              <a:t>باعث </a:t>
            </a:r>
            <a:r>
              <a:rPr lang="ar-SA" sz="2000" b="1" u="sng" dirty="0">
                <a:solidFill>
                  <a:schemeClr val="bg1"/>
                </a:solidFill>
                <a:cs typeface="B Nazanin" panose="00000400000000000000" pitchFamily="2" charset="-78"/>
              </a:rPr>
              <a:t>بهینه‌سازی زمان پاسخ سیستم</a:t>
            </a:r>
            <a:r>
              <a:rPr lang="ar-SA" sz="2000" b="1" dirty="0">
                <a:solidFill>
                  <a:schemeClr val="bg1"/>
                </a:solidFill>
                <a:cs typeface="B Nazanin" panose="00000400000000000000" pitchFamily="2" charset="-78"/>
              </a:rPr>
              <a:t> در محیط‎های محاسباتی لبه و مه می‌شود.</a:t>
            </a:r>
            <a:endParaRPr lang="en-US" sz="2000" b="1" dirty="0">
              <a:solidFill>
                <a:schemeClr val="bg1"/>
              </a:solidFill>
              <a:cs typeface="B Nazanin" panose="00000400000000000000" pitchFamily="2" charset="-78"/>
            </a:endParaRPr>
          </a:p>
          <a:p>
            <a:pPr marL="285750" lvl="1" algn="just" rtl="1">
              <a:lnSpc>
                <a:spcPct val="180000"/>
              </a:lnSpc>
            </a:pPr>
            <a:r>
              <a:rPr lang="ar-SA" sz="2000" b="1" dirty="0">
                <a:solidFill>
                  <a:schemeClr val="bg1"/>
                </a:solidFill>
                <a:cs typeface="B Nazanin" panose="00000400000000000000" pitchFamily="2" charset="-78"/>
              </a:rPr>
              <a:t>راهکار زمانبندی پیشنهادی با استفاده از یک رویکرد </a:t>
            </a:r>
            <a:r>
              <a:rPr lang="ar-SA" sz="2000" b="1" u="sng" dirty="0">
                <a:solidFill>
                  <a:schemeClr val="bg1"/>
                </a:solidFill>
                <a:cs typeface="B Nazanin" panose="00000400000000000000" pitchFamily="2" charset="-78"/>
              </a:rPr>
              <a:t>بهینه‌سازی زمانبندی</a:t>
            </a:r>
            <a:r>
              <a:rPr lang="ar-SA" sz="2000" b="1" dirty="0">
                <a:solidFill>
                  <a:schemeClr val="bg1"/>
                </a:solidFill>
                <a:cs typeface="B Nazanin" panose="00000400000000000000" pitchFamily="2" charset="-78"/>
              </a:rPr>
              <a:t> در محیط‎های محاسباتی لبه و مه مبتنی بر یادگیری عمیق موجب بهینه‌سازی </a:t>
            </a:r>
            <a:r>
              <a:rPr lang="ar-SA" sz="2000" b="1" u="sng" dirty="0" smtClean="0">
                <a:solidFill>
                  <a:schemeClr val="bg1"/>
                </a:solidFill>
                <a:cs typeface="B Nazanin" panose="00000400000000000000" pitchFamily="2" charset="-78"/>
              </a:rPr>
              <a:t>سربار </a:t>
            </a:r>
            <a:r>
              <a:rPr lang="ar-SA" sz="2000" b="1" u="sng" dirty="0">
                <a:solidFill>
                  <a:schemeClr val="bg1"/>
                </a:solidFill>
                <a:cs typeface="B Nazanin" panose="00000400000000000000" pitchFamily="2" charset="-78"/>
              </a:rPr>
              <a:t>محاسباتی</a:t>
            </a:r>
            <a:r>
              <a:rPr lang="ar-SA" sz="2000" b="1" dirty="0">
                <a:solidFill>
                  <a:schemeClr val="bg1"/>
                </a:solidFill>
                <a:cs typeface="B Nazanin" panose="00000400000000000000" pitchFamily="2" charset="-78"/>
              </a:rPr>
              <a:t> می‌شود</a:t>
            </a:r>
            <a:r>
              <a:rPr lang="ar-SA" sz="2000" b="1" dirty="0" smtClean="0">
                <a:solidFill>
                  <a:schemeClr val="bg1"/>
                </a:solidFill>
                <a:cs typeface="B Nazanin" panose="00000400000000000000" pitchFamily="2" charset="-78"/>
              </a:rPr>
              <a:t>.</a:t>
            </a:r>
            <a:endParaRPr lang="fa-IR" sz="2400" dirty="0">
              <a:solidFill>
                <a:schemeClr val="bg1"/>
              </a:solidFill>
            </a:endParaRPr>
          </a:p>
        </p:txBody>
      </p:sp>
    </p:spTree>
    <p:extLst>
      <p:ext uri="{BB962C8B-B14F-4D97-AF65-F5344CB8AC3E}">
        <p14:creationId xmlns:p14="http://schemas.microsoft.com/office/powerpoint/2010/main" val="137134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19058" y="32897"/>
            <a:ext cx="2672942" cy="1025194"/>
          </a:xfrm>
        </p:spPr>
        <p:txBody>
          <a:bodyPr/>
          <a:lstStyle/>
          <a:p>
            <a:r>
              <a:rPr lang="ar-SA" sz="2400" b="1" dirty="0">
                <a:solidFill>
                  <a:srgbClr val="FF0000"/>
                </a:solidFill>
                <a:cs typeface="B Titr" panose="00000700000000000000" pitchFamily="2" charset="-78"/>
              </a:rPr>
              <a:t>جنبه نوآوری </a:t>
            </a:r>
            <a:r>
              <a:rPr lang="ar-SA" sz="2400" b="1" dirty="0" smtClean="0">
                <a:solidFill>
                  <a:srgbClr val="FF0000"/>
                </a:solidFill>
                <a:cs typeface="B Titr" panose="00000700000000000000" pitchFamily="2" charset="-78"/>
              </a:rPr>
              <a:t>پژوهش</a:t>
            </a:r>
            <a:endParaRPr lang="fa-IR" dirty="0">
              <a:solidFill>
                <a:srgbClr val="FF0000"/>
              </a:solidFill>
            </a:endParaRPr>
          </a:p>
        </p:txBody>
      </p:sp>
      <p:sp>
        <p:nvSpPr>
          <p:cNvPr id="4" name="Content Placeholder 2"/>
          <p:cNvSpPr txBox="1">
            <a:spLocks/>
          </p:cNvSpPr>
          <p:nvPr/>
        </p:nvSpPr>
        <p:spPr>
          <a:xfrm>
            <a:off x="638628" y="1058091"/>
            <a:ext cx="11126515" cy="4535957"/>
          </a:xfrm>
          <a:prstGeom prst="rect">
            <a:avLst/>
          </a:prstGeom>
        </p:spPr>
        <p:txBody>
          <a:bodyPr vert="horz" lIns="91440" tIns="45720" rIns="91440" bIns="45720" rtlCol="0" anchor="ctr">
            <a:normAutofit fontScale="85000" lnSpcReduction="1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285750" lvl="1" algn="just" rtl="1">
              <a:lnSpc>
                <a:spcPct val="200000"/>
              </a:lnSpc>
            </a:pPr>
            <a:r>
              <a:rPr lang="fa-IR" sz="2900" b="1" dirty="0" smtClean="0">
                <a:solidFill>
                  <a:srgbClr val="FF0000"/>
                </a:solidFill>
                <a:cs typeface="B Nazanin" panose="00000400000000000000" pitchFamily="2" charset="-78"/>
              </a:rPr>
              <a:t>چالش ها</a:t>
            </a:r>
          </a:p>
          <a:p>
            <a:pPr marL="285750" lvl="1" algn="just" rtl="1">
              <a:lnSpc>
                <a:spcPct val="200000"/>
              </a:lnSpc>
            </a:pPr>
            <a:r>
              <a:rPr lang="fa-IR" sz="2600" b="1" dirty="0" smtClean="0">
                <a:solidFill>
                  <a:schemeClr val="bg1"/>
                </a:solidFill>
                <a:cs typeface="B Nazanin" panose="00000400000000000000" pitchFamily="2" charset="-78"/>
              </a:rPr>
              <a:t>بسیاری</a:t>
            </a:r>
            <a:r>
              <a:rPr lang="ar-SA" sz="2600" b="1" dirty="0" smtClean="0">
                <a:solidFill>
                  <a:schemeClr val="bg1"/>
                </a:solidFill>
                <a:cs typeface="B Nazanin" panose="00000400000000000000" pitchFamily="2" charset="-78"/>
              </a:rPr>
              <a:t> از برنامه های اینترنت اشیا </a:t>
            </a:r>
            <a:r>
              <a:rPr lang="ar-SA" sz="2600" b="1" u="sng" dirty="0" smtClean="0">
                <a:solidFill>
                  <a:schemeClr val="bg1"/>
                </a:solidFill>
                <a:cs typeface="B Nazanin" panose="00000400000000000000" pitchFamily="2" charset="-78"/>
              </a:rPr>
              <a:t>نیاز به اجرا در منابع لبه/مه </a:t>
            </a:r>
            <a:r>
              <a:rPr lang="ar-SA" sz="2600" b="1" dirty="0" smtClean="0">
                <a:solidFill>
                  <a:schemeClr val="bg1"/>
                </a:solidFill>
                <a:cs typeface="B Nazanin" panose="00000400000000000000" pitchFamily="2" charset="-78"/>
              </a:rPr>
              <a:t>دارند</a:t>
            </a:r>
            <a:r>
              <a:rPr lang="fa-IR" sz="2600" b="1" dirty="0" smtClean="0">
                <a:solidFill>
                  <a:schemeClr val="bg1"/>
                </a:solidFill>
                <a:cs typeface="B Nazanin" panose="00000400000000000000" pitchFamily="2" charset="-78"/>
              </a:rPr>
              <a:t> که</a:t>
            </a:r>
            <a:r>
              <a:rPr lang="ar-SA" sz="2600" b="1" dirty="0" smtClean="0">
                <a:solidFill>
                  <a:schemeClr val="bg1"/>
                </a:solidFill>
                <a:cs typeface="B Nazanin" panose="00000400000000000000" pitchFamily="2" charset="-78"/>
              </a:rPr>
              <a:t> ممکن است سرورها </a:t>
            </a:r>
            <a:r>
              <a:rPr lang="ar-SA" sz="2600" b="1" u="sng" dirty="0" smtClean="0">
                <a:solidFill>
                  <a:schemeClr val="bg1"/>
                </a:solidFill>
                <a:cs typeface="B Nazanin" panose="00000400000000000000" pitchFamily="2" charset="-78"/>
              </a:rPr>
              <a:t>بیش از حد </a:t>
            </a:r>
            <a:r>
              <a:rPr lang="fa-IR" sz="2600" b="1" u="sng" dirty="0" smtClean="0">
                <a:solidFill>
                  <a:schemeClr val="bg1"/>
                </a:solidFill>
                <a:cs typeface="B Nazanin" panose="00000400000000000000" pitchFamily="2" charset="-78"/>
              </a:rPr>
              <a:t>در مه </a:t>
            </a:r>
            <a:r>
              <a:rPr lang="ar-SA" sz="2600" b="1" u="sng" dirty="0" smtClean="0">
                <a:solidFill>
                  <a:schemeClr val="bg1"/>
                </a:solidFill>
                <a:cs typeface="B Nazanin" panose="00000400000000000000" pitchFamily="2" charset="-78"/>
              </a:rPr>
              <a:t>بارگذاری</a:t>
            </a:r>
            <a:r>
              <a:rPr lang="ar-SA" sz="2600" b="1" dirty="0" smtClean="0">
                <a:solidFill>
                  <a:schemeClr val="bg1"/>
                </a:solidFill>
                <a:cs typeface="B Nazanin" panose="00000400000000000000" pitchFamily="2" charset="-78"/>
              </a:rPr>
              <a:t> شوند. </a:t>
            </a:r>
            <a:endParaRPr lang="en-US" sz="2600" b="1" dirty="0" smtClean="0">
              <a:solidFill>
                <a:schemeClr val="bg1"/>
              </a:solidFill>
              <a:cs typeface="B Nazanin" panose="00000400000000000000" pitchFamily="2" charset="-78"/>
            </a:endParaRPr>
          </a:p>
          <a:p>
            <a:pPr marL="285750" lvl="1" algn="just" rtl="1">
              <a:lnSpc>
                <a:spcPct val="200000"/>
              </a:lnSpc>
            </a:pPr>
            <a:r>
              <a:rPr lang="ar-SA" sz="2600" b="1" dirty="0" smtClean="0">
                <a:solidFill>
                  <a:schemeClr val="bg1"/>
                </a:solidFill>
                <a:cs typeface="B Nazanin" panose="00000400000000000000" pitchFamily="2" charset="-78"/>
              </a:rPr>
              <a:t>بسیاری از برنامه‌های کاربردی اینترنت اشیا </a:t>
            </a:r>
            <a:r>
              <a:rPr lang="ar-SA" sz="2600" b="1" u="sng" dirty="0" smtClean="0">
                <a:solidFill>
                  <a:schemeClr val="bg1"/>
                </a:solidFill>
                <a:cs typeface="B Nazanin" panose="00000400000000000000" pitchFamily="2" charset="-78"/>
              </a:rPr>
              <a:t>از اجزای وابسته </a:t>
            </a:r>
            <a:r>
              <a:rPr lang="ar-SA" sz="2600" b="1" dirty="0" smtClean="0">
                <a:solidFill>
                  <a:schemeClr val="bg1"/>
                </a:solidFill>
                <a:cs typeface="B Nazanin" panose="00000400000000000000" pitchFamily="2" charset="-78"/>
              </a:rPr>
              <a:t>تشکیل شده‌اند که محدودیت‌های اضافی را برای اجرای خود متحمل می‌شوند</a:t>
            </a:r>
            <a:endParaRPr lang="en-US" sz="2600" b="1" dirty="0" smtClean="0">
              <a:solidFill>
                <a:schemeClr val="bg1"/>
              </a:solidFill>
              <a:cs typeface="B Nazanin" panose="00000400000000000000" pitchFamily="2" charset="-78"/>
            </a:endParaRPr>
          </a:p>
          <a:p>
            <a:pPr marL="285750" lvl="1" algn="just" rtl="1">
              <a:lnSpc>
                <a:spcPct val="200000"/>
              </a:lnSpc>
            </a:pPr>
            <a:r>
              <a:rPr lang="ar-SA" sz="2600" b="1" dirty="0" smtClean="0">
                <a:solidFill>
                  <a:schemeClr val="bg1"/>
                </a:solidFill>
                <a:cs typeface="B Nazanin" panose="00000400000000000000" pitchFamily="2" charset="-78"/>
              </a:rPr>
              <a:t>محیط‌های محاسباتی لبه/مه و برنامه‌های اینترنت اشیا ذاتا </a:t>
            </a:r>
            <a:r>
              <a:rPr lang="ar-SA" sz="2600" b="1" u="sng" dirty="0" smtClean="0">
                <a:solidFill>
                  <a:schemeClr val="bg1"/>
                </a:solidFill>
                <a:cs typeface="B Nazanin" panose="00000400000000000000" pitchFamily="2" charset="-78"/>
              </a:rPr>
              <a:t>پویا و تصادفی </a:t>
            </a:r>
            <a:r>
              <a:rPr lang="ar-SA" sz="2600" b="1" dirty="0" smtClean="0">
                <a:solidFill>
                  <a:schemeClr val="bg1"/>
                </a:solidFill>
                <a:cs typeface="B Nazanin" panose="00000400000000000000" pitchFamily="2" charset="-78"/>
              </a:rPr>
              <a:t>هستند</a:t>
            </a:r>
            <a:endParaRPr lang="fa-IR" sz="2600" b="1" dirty="0" smtClean="0">
              <a:solidFill>
                <a:schemeClr val="bg1"/>
              </a:solidFill>
              <a:cs typeface="B Nazanin" panose="00000400000000000000" pitchFamily="2" charset="-78"/>
            </a:endParaRPr>
          </a:p>
        </p:txBody>
      </p:sp>
    </p:spTree>
    <p:extLst>
      <p:ext uri="{BB962C8B-B14F-4D97-AF65-F5344CB8AC3E}">
        <p14:creationId xmlns:p14="http://schemas.microsoft.com/office/powerpoint/2010/main" val="20701681"/>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1270</TotalTime>
  <Words>4371</Words>
  <Application>Microsoft Office PowerPoint</Application>
  <PresentationFormat>Widescreen</PresentationFormat>
  <Paragraphs>455</Paragraphs>
  <Slides>39</Slides>
  <Notes>10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39</vt:i4>
      </vt:variant>
    </vt:vector>
  </HeadingPairs>
  <TitlesOfParts>
    <vt:vector size="51" baseType="lpstr">
      <vt:lpstr>Arial</vt:lpstr>
      <vt:lpstr>B Nazanin</vt:lpstr>
      <vt:lpstr>B Titr</vt:lpstr>
      <vt:lpstr>B Zar</vt:lpstr>
      <vt:lpstr>Calibri</vt:lpstr>
      <vt:lpstr>Cambria Math</vt:lpstr>
      <vt:lpstr>Century Gothic</vt:lpstr>
      <vt:lpstr>Tahoma</vt:lpstr>
      <vt:lpstr>Times New Roman</vt:lpstr>
      <vt:lpstr>Traditional Arabic</vt:lpstr>
      <vt:lpstr>Wingdings 3</vt:lpstr>
      <vt:lpstr>Slice</vt:lpstr>
      <vt:lpstr>PowerPoint Presentation</vt:lpstr>
      <vt:lpstr>بيان مسئله </vt:lpstr>
      <vt:lpstr>PowerPoint Presentation</vt:lpstr>
      <vt:lpstr>PowerPoint Presentation</vt:lpstr>
      <vt:lpstr>PowerPoint Presentation</vt:lpstr>
      <vt:lpstr>PowerPoint Presentation</vt:lpstr>
      <vt:lpstr>PowerPoint Presentation</vt:lpstr>
      <vt:lpstr>فرضیات پژوهش </vt:lpstr>
      <vt:lpstr>جنبه نوآوری پژوهش</vt:lpstr>
      <vt:lpstr>جنبه نوآوری پژوهش</vt:lpstr>
      <vt:lpstr>تعریف متغیرهای پژوهش</vt:lpstr>
      <vt:lpstr>روش تحقيق (به طور مشروح)</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رویکردهای بررسی شده، به همراه مزایا و معایب موجود</vt:lpstr>
      <vt:lpstr>PowerPoint Presentation</vt:lpstr>
      <vt:lpstr>PowerPoint Presentation</vt:lpstr>
      <vt:lpstr>منابع و مراجع</vt:lpstr>
      <vt:lpstr>منابع و مراجع</vt:lpstr>
      <vt:lpstr>PowerPoint Presentation</vt:lpstr>
      <vt:lpstr>PowerPoint Presentation</vt:lpstr>
      <vt:lpstr>یادگیری عمیق با استفاده از شبکه عصبی LSTM Long Short-Term Memory on deep learning</vt:lpstr>
      <vt:lpstr>PowerPoint Presentation</vt:lpstr>
      <vt:lpstr>PowerPoint Presentation</vt:lpstr>
      <vt:lpstr>گیت فراموشی در شبکه LSTM</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MUSROC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علی شم آبادی</dc:creator>
  <cp:lastModifiedBy>علی شم آبادی</cp:lastModifiedBy>
  <cp:revision>71</cp:revision>
  <dcterms:created xsi:type="dcterms:W3CDTF">2024-10-30T10:33:42Z</dcterms:created>
  <dcterms:modified xsi:type="dcterms:W3CDTF">2024-11-12T11:20:06Z</dcterms:modified>
</cp:coreProperties>
</file>